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verage" panose="020B0604020202020204" charset="0"/>
      <p:regular r:id="rId19"/>
    </p:embeddedFont>
    <p:embeddedFont>
      <p:font typeface="Oswald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0" y="3182775"/>
            <a:ext cx="7801500" cy="101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Behavioral Treatment of Chronic Pain</a:t>
            </a:r>
            <a:endParaRPr sz="440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420082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Hamilton, PhD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AYC; July 2018</a:t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563" y="81425"/>
            <a:ext cx="3853097" cy="274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908" y="0"/>
            <a:ext cx="59401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Chronic Pain- Unclear Values vs. Values Clarity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Unclear Values</a:t>
            </a:r>
            <a:r>
              <a:rPr lang="en"/>
              <a:t> - “The only thing that matters is getting out of pain”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/>
              <a:t>Clear Values- </a:t>
            </a:r>
            <a:endParaRPr b="1" u="sng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Ice Bucket Tolerance Example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“What would you do with just one pain free day?”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“What is more important than discomfort?”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Great Wall Story; Compass Metaphor; Antidote from Mad Scientist metaphor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Groundhog day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Chronic Pain- Inaction/Impulsivity vs. Committed Action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Poor Commitment- </a:t>
            </a:r>
            <a:r>
              <a:rPr lang="en"/>
              <a:t>often looks like crash and burn cycle or chronic kinesiophobia (fear of movement due to anticipating pain)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 well as difficulty with goal setting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150" y="1622800"/>
            <a:ext cx="3690150" cy="27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Chronic Pain- Inaction/Impulsivity vs. Committed Action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Committed Action-</a:t>
            </a:r>
            <a:r>
              <a:rPr lang="en"/>
              <a:t> Literally, the entire canon of behavioral therapy that focused on the how and what of change.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Ex: Pacing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Time Based vs. Activity Based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Planning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Prioritizing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575" y="1901875"/>
            <a:ext cx="42291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Chronic Pain Committed Action (cont)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6215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SMART goals, BJ Fogg/minimum effective change goals- jumping off paper ex; Motivational Interviewing (e.g. ready, willing, able)</a:t>
            </a:r>
            <a:endParaRPr sz="16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Homework completion/ symptom charting/behavioral experiments/compassion or classic thought records/Behavioral Activation*, pleasant activity scheduling</a:t>
            </a:r>
            <a:endParaRPr sz="16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Mindfulness/Psychophysiology regulation (imagery, progressive muscle relaxation, self-hypnosis, paced breathing), massed vs spaced practice; environmental cueing</a:t>
            </a:r>
            <a:endParaRPr sz="16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Assertiveness training/ Anger deescalation plans/Expanding social support, formal coping strategies (i.e. DBT Distress Tolerance and Emotion Regulation), </a:t>
            </a:r>
            <a:r>
              <a:rPr lang="en-US" sz="1600" dirty="0"/>
              <a:t>decreasing </a:t>
            </a:r>
            <a:r>
              <a:rPr lang="en-US" sz="1600"/>
              <a:t>pain behavior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Attempting diet or exercise change, sleep hygiene, taking meds/supplements, contacting providers</a:t>
            </a:r>
            <a:endParaRPr sz="1600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/>
              <a:t>Crisis/WRAP Plan/written and rehearsed; deciding where medications fit in this</a:t>
            </a:r>
            <a:endParaRPr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 Informed Yoga Teaching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849" y="699412"/>
            <a:ext cx="5553199" cy="44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Behavior Therapy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Wave- 1940’s on- Classic and operant conditioning, stimulus control, extinction, etc Skinner and Pavlov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2nd Wave- late 1960’s on- clinical applications of The Cognitive Revolution; cognitive restructuring, cognitive distortions, journaling, goal setting; Beck and Ellis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3rd Wave- 1990s on- research driven, often driven by context and understanding language. Emphasizes acceptance, mindfulness, compassion. Treatments like ACT, DBT, MBCT, FAP, CFT and people like Hayes and Linehan.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41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700" y="0"/>
            <a:ext cx="70882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63950" y="1332700"/>
            <a:ext cx="72648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241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 Hexaflex</a:t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8800" y="0"/>
            <a:ext cx="4305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Chronic Pain- Unwillingness vs. Acceptance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/>
              <a:t>Experiential Avoidance:</a:t>
            </a:r>
            <a:endParaRPr sz="1400" b="1" u="sng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P</a:t>
            </a:r>
            <a:r>
              <a:rPr lang="en" sz="1200"/>
              <a:t>ain Phobia- Avoid pain at all costs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“I can’t do that” 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“If I don’t take pain medication, I can’t function”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 u="sng"/>
              <a:t>Developing Willingness:</a:t>
            </a:r>
            <a:endParaRPr sz="1400" b="1" u="sng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Exposure and Response Prevention*- ex soccer practice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The medicalization of discomfort leads to fragility- consider fasting, exercise, cold exposure (open vs bracing)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Psychoeducation about reconditioning; quicksand metaphor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Expanding and Contracting around the pain- the unwelcome houseguest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chemeClr val="lt2"/>
              </a:solidFill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925" y="1152475"/>
            <a:ext cx="3986575" cy="26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Chronic Pain- Cognitive Fusion vs. Defusion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Cognitive Fusion</a:t>
            </a:r>
            <a:r>
              <a:rPr lang="en"/>
              <a:t>- </a:t>
            </a:r>
            <a:r>
              <a:rPr lang="en" sz="1600"/>
              <a:t>Trouble distinguishing thoughts as objects/expressions of mind, rather than the Self; most verbal rules about pain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“I can’t do that” “I’ve tried everything, There’s no point in trying” “That won’t work for me”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/>
              <a:t>Cognitive Defusion</a:t>
            </a:r>
            <a:r>
              <a:rPr lang="en"/>
              <a:t>- </a:t>
            </a:r>
            <a:r>
              <a:rPr lang="en" sz="1600"/>
              <a:t>Creating sense of space around thoughts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Writing letter to pain, taking pain out for tea, blues songs, hand-face distance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Tug of War, chinese finger traps, drawing body maps of pain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“Just noticing what your mind says about that- thanks again Mr. Pain!”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Subtle reframing about what exposure to discomfort is- e.g. compassion, courage, oppurtunity to learn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908" y="0"/>
            <a:ext cx="59401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Chronic Pain- Conceptualized Past &amp; Future vs. Mindfulness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" b="1" u="sng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Low Contact with Present Moment</a:t>
            </a:r>
            <a:r>
              <a:rPr lang="en" dirty="0"/>
              <a:t>- Either excessive fixation on past (and how much has been lost) or future (fears of how it will get worse); unawareness- “Body is just down there”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 dirty="0"/>
              <a:t>High Contact with Present Moment/Mindfulness</a:t>
            </a:r>
            <a:r>
              <a:rPr lang="en" dirty="0"/>
              <a:t>-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“Can we learn to be with this, as it is, without changing it?” “I am noticing”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Body Scan/ Mindful Movement; formal MBSR practice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Brief somatic awareness practice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Chronic Pain- Conceptualized Self vs. Self as Context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Conceptualized Self</a:t>
            </a:r>
            <a:r>
              <a:rPr lang="en"/>
              <a:t>- Rigid, narrow view of self, often dominated by Pain- “Pain Patient” regardless of context. Interactions often dominated about pain- MD visits, etc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/>
              <a:t>Self As Context</a:t>
            </a:r>
            <a:r>
              <a:rPr lang="en"/>
              <a:t>- More flexible view of the self, that may also include pain.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Sky-like mind exercise; Chessboard metaphor; Self at different ages, Parts work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Perspective taking exercise- what would compassionate other say to you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Support/Treatment Groups can be helpful for shifting isolated identity to common humanity- will get cohort effects in group yoga practice (“everyone here has something in common”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787</Words>
  <Application>Microsoft Office PowerPoint</Application>
  <PresentationFormat>On-screen Show (16:9)</PresentationFormat>
  <Paragraphs>70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Oswald</vt:lpstr>
      <vt:lpstr>Average</vt:lpstr>
      <vt:lpstr>Arial</vt:lpstr>
      <vt:lpstr>Slate</vt:lpstr>
      <vt:lpstr>Behavioral Treatment of Chronic Pain</vt:lpstr>
      <vt:lpstr>History of Behavior Therapy</vt:lpstr>
      <vt:lpstr>PowerPoint Presentation</vt:lpstr>
      <vt:lpstr>ACT Hexaflex</vt:lpstr>
      <vt:lpstr>Chronic Pain- Unwillingness vs. Acceptance</vt:lpstr>
      <vt:lpstr>Chronic Pain- Cognitive Fusion vs. Defusion</vt:lpstr>
      <vt:lpstr>PowerPoint Presentation</vt:lpstr>
      <vt:lpstr>Chronic Pain- Conceptualized Past &amp; Future vs. Mindfulness</vt:lpstr>
      <vt:lpstr>Chronic Pain- Conceptualized Self vs. Self as Context</vt:lpstr>
      <vt:lpstr>PowerPoint Presentation</vt:lpstr>
      <vt:lpstr>Chronic Pain- Unclear Values vs. Values Clarity</vt:lpstr>
      <vt:lpstr>Chronic Pain- Inaction/Impulsivity vs. Committed Action</vt:lpstr>
      <vt:lpstr>Chronic Pain- Inaction/Impulsivity vs. Committed Action</vt:lpstr>
      <vt:lpstr>Chronic Pain Committed Action (cont)</vt:lpstr>
      <vt:lpstr>PowerPoint Presentation</vt:lpstr>
      <vt:lpstr>ACT Informed Yoga Teaching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Treatment of Chronic Pain</dc:title>
  <cp:lastModifiedBy>Will Hamilton</cp:lastModifiedBy>
  <cp:revision>2</cp:revision>
  <dcterms:modified xsi:type="dcterms:W3CDTF">2018-07-08T15:44:03Z</dcterms:modified>
</cp:coreProperties>
</file>