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4F4D31-0FB5-4B65-A1F1-B36B1A2921E0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4AEE11-CD50-4AC4-99A6-F0235E5599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Pancamaya</a:t>
            </a:r>
            <a:r>
              <a:rPr lang="en-US" dirty="0" smtClean="0"/>
              <a:t> </a:t>
            </a:r>
            <a:r>
              <a:rPr lang="en-US" dirty="0" smtClean="0"/>
              <a:t> and </a:t>
            </a:r>
            <a:r>
              <a:rPr lang="en-US" dirty="0" smtClean="0"/>
              <a:t>Chronic Pain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Libby Hinsley, PT, C-IAYT, E-RYT 500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Biopsychosocial</a:t>
            </a:r>
            <a:r>
              <a:rPr lang="en-US" dirty="0" smtClean="0"/>
              <a:t>(spiritual)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pancamaya</a:t>
            </a:r>
            <a:r>
              <a:rPr lang="en-US" dirty="0" smtClean="0"/>
              <a:t> </a:t>
            </a:r>
            <a:r>
              <a:rPr lang="en-US" dirty="0" smtClean="0"/>
              <a:t>aspects of the human system are not separate; they influence each other in all directions.</a:t>
            </a:r>
          </a:p>
          <a:p>
            <a:r>
              <a:rPr lang="en-US" dirty="0" smtClean="0"/>
              <a:t>It can be useful </a:t>
            </a:r>
            <a:r>
              <a:rPr lang="en-US" dirty="0" smtClean="0"/>
              <a:t>to </a:t>
            </a:r>
            <a:r>
              <a:rPr lang="en-US" dirty="0" smtClean="0"/>
              <a:t>use this model to investigate someone’s experience of pain and the multi-</a:t>
            </a:r>
            <a:r>
              <a:rPr lang="en-US" dirty="0" err="1" smtClean="0"/>
              <a:t>demensionality</a:t>
            </a:r>
            <a:r>
              <a:rPr lang="en-US" dirty="0" smtClean="0"/>
              <a:t> of it.</a:t>
            </a:r>
          </a:p>
          <a:p>
            <a:r>
              <a:rPr lang="en-US" dirty="0" smtClean="0"/>
              <a:t>Chronic pain (and all conditions) will involve all of these aspects of a person, and treating it will require attention to all of these aspects as well.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Pancamaya</a:t>
            </a:r>
            <a:r>
              <a:rPr lang="en-US" dirty="0" smtClean="0"/>
              <a:t>, or </a:t>
            </a:r>
            <a:r>
              <a:rPr lang="en-US" dirty="0" err="1" smtClean="0"/>
              <a:t>Kosha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Pancamaya</a:t>
            </a:r>
            <a:r>
              <a:rPr lang="en-US" dirty="0" smtClean="0"/>
              <a:t> model was recorded in the </a:t>
            </a:r>
            <a:r>
              <a:rPr lang="en-US" dirty="0" err="1" smtClean="0"/>
              <a:t>Taittiriya</a:t>
            </a:r>
            <a:r>
              <a:rPr lang="en-US" dirty="0" smtClean="0"/>
              <a:t> Upanishad around the 5</a:t>
            </a:r>
            <a:r>
              <a:rPr lang="en-US" baseline="30000" dirty="0" smtClean="0"/>
              <a:t>th</a:t>
            </a:r>
            <a:r>
              <a:rPr lang="en-US" dirty="0" smtClean="0"/>
              <a:t> or 6</a:t>
            </a:r>
            <a:r>
              <a:rPr lang="en-US" baseline="30000" dirty="0" smtClean="0"/>
              <a:t>th</a:t>
            </a:r>
            <a:r>
              <a:rPr lang="en-US" dirty="0" smtClean="0"/>
              <a:t> century BCE. </a:t>
            </a:r>
          </a:p>
          <a:p>
            <a:r>
              <a:rPr lang="en-US" dirty="0" smtClean="0"/>
              <a:t>The model</a:t>
            </a:r>
            <a:r>
              <a:rPr lang="en-US" dirty="0" smtClean="0"/>
              <a:t> describes human experience as made up of 5 aspects of </a:t>
            </a:r>
            <a:r>
              <a:rPr lang="en-US" dirty="0" err="1" smtClean="0"/>
              <a:t>prakriti</a:t>
            </a:r>
            <a:r>
              <a:rPr lang="en-US" dirty="0" smtClean="0"/>
              <a:t>, or “that which changes.” </a:t>
            </a:r>
            <a:r>
              <a:rPr lang="en-US" dirty="0" err="1" smtClean="0"/>
              <a:t>Prakriti</a:t>
            </a:r>
            <a:r>
              <a:rPr lang="en-US" dirty="0" smtClean="0"/>
              <a:t> can also be thought of as “matter.” </a:t>
            </a:r>
          </a:p>
          <a:p>
            <a:r>
              <a:rPr lang="en-US" dirty="0" smtClean="0"/>
              <a:t>Housed inside this changing experience is </a:t>
            </a:r>
            <a:r>
              <a:rPr lang="en-US" dirty="0" err="1" smtClean="0"/>
              <a:t>purusha</a:t>
            </a:r>
            <a:r>
              <a:rPr lang="en-US" dirty="0" smtClean="0"/>
              <a:t>, or “that which does not change.” </a:t>
            </a:r>
            <a:r>
              <a:rPr lang="en-US" dirty="0" err="1" smtClean="0"/>
              <a:t>Purusha</a:t>
            </a:r>
            <a:r>
              <a:rPr lang="en-US" dirty="0" smtClean="0"/>
              <a:t> can also be thought of as spirit, or divine consciousness. </a:t>
            </a:r>
          </a:p>
          <a:p>
            <a:r>
              <a:rPr lang="en-US" dirty="0" smtClean="0"/>
              <a:t>H</a:t>
            </a:r>
            <a:r>
              <a:rPr lang="en-US" dirty="0" smtClean="0"/>
              <a:t>uman experience is characterized by change; suffering arises when we become attached or identified with a changing aspect of our embodiment. </a:t>
            </a:r>
          </a:p>
          <a:p>
            <a:r>
              <a:rPr lang="en-US" dirty="0" smtClean="0"/>
              <a:t>Freedom arises when we remember and identify with the divine consciousness that resides in our changing experience.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pancamaya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Annamaya</a:t>
            </a:r>
            <a:r>
              <a:rPr lang="en-US" dirty="0" smtClean="0"/>
              <a:t>: Structure</a:t>
            </a:r>
          </a:p>
          <a:p>
            <a:pPr lvl="1"/>
            <a:r>
              <a:rPr lang="en-US" dirty="0" smtClean="0"/>
              <a:t>Asana</a:t>
            </a:r>
            <a:endParaRPr lang="en-US" dirty="0" smtClean="0"/>
          </a:p>
          <a:p>
            <a:r>
              <a:rPr lang="en-US" b="1" dirty="0" err="1" smtClean="0"/>
              <a:t>Pranamaya</a:t>
            </a:r>
            <a:r>
              <a:rPr lang="en-US" dirty="0" smtClean="0"/>
              <a:t>: Physiology</a:t>
            </a:r>
          </a:p>
          <a:p>
            <a:pPr lvl="1"/>
            <a:r>
              <a:rPr lang="en-US" dirty="0" smtClean="0"/>
              <a:t>Pranayama</a:t>
            </a:r>
            <a:endParaRPr lang="en-US" dirty="0" smtClean="0"/>
          </a:p>
          <a:p>
            <a:r>
              <a:rPr lang="en-US" b="1" dirty="0" err="1" smtClean="0"/>
              <a:t>Manomaya</a:t>
            </a:r>
            <a:r>
              <a:rPr lang="en-US" dirty="0" smtClean="0"/>
              <a:t>: Intellect</a:t>
            </a:r>
          </a:p>
          <a:p>
            <a:pPr lvl="1"/>
            <a:r>
              <a:rPr lang="en-US" dirty="0" smtClean="0"/>
              <a:t>Mantra, Concentration</a:t>
            </a:r>
            <a:endParaRPr lang="en-US" dirty="0" smtClean="0"/>
          </a:p>
          <a:p>
            <a:r>
              <a:rPr lang="en-US" b="1" dirty="0" err="1" smtClean="0"/>
              <a:t>Vijnanamaya</a:t>
            </a:r>
            <a:r>
              <a:rPr lang="en-US" dirty="0" smtClean="0"/>
              <a:t>: Personality</a:t>
            </a:r>
          </a:p>
          <a:p>
            <a:pPr lvl="1"/>
            <a:r>
              <a:rPr lang="en-US" dirty="0" smtClean="0"/>
              <a:t>Self-Study, Meditation</a:t>
            </a:r>
            <a:endParaRPr lang="en-US" dirty="0" smtClean="0"/>
          </a:p>
          <a:p>
            <a:r>
              <a:rPr lang="en-US" b="1" dirty="0" err="1" smtClean="0"/>
              <a:t>Anandamaya</a:t>
            </a:r>
            <a:r>
              <a:rPr lang="en-US" dirty="0" smtClean="0"/>
              <a:t>: Heart</a:t>
            </a:r>
          </a:p>
          <a:p>
            <a:pPr lvl="1"/>
            <a:r>
              <a:rPr lang="en-US" dirty="0" smtClean="0"/>
              <a:t>Prayer, Ritual, Meditation</a:t>
            </a:r>
          </a:p>
          <a:p>
            <a:endParaRPr lang="en-US" dirty="0" smtClean="0"/>
          </a:p>
          <a:p>
            <a:r>
              <a:rPr lang="en-US" dirty="0" smtClean="0"/>
              <a:t>Each of these is an aspect of our changing experience.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Annamaya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</a:t>
            </a:r>
          </a:p>
          <a:p>
            <a:pPr lvl="1"/>
            <a:r>
              <a:rPr lang="en-US" dirty="0" smtClean="0"/>
              <a:t>Associated with the body, the bones/muscles</a:t>
            </a:r>
          </a:p>
          <a:p>
            <a:r>
              <a:rPr lang="en-US" dirty="0" smtClean="0"/>
              <a:t>Questions Related to </a:t>
            </a:r>
            <a:r>
              <a:rPr lang="en-US" dirty="0" err="1" smtClean="0"/>
              <a:t>Annamaya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much do you move your body each day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do you take care of your body?</a:t>
            </a:r>
          </a:p>
          <a:p>
            <a:pPr lvl="1"/>
            <a:r>
              <a:rPr lang="en-US" dirty="0" smtClean="0"/>
              <a:t>Does your body hurt?</a:t>
            </a:r>
          </a:p>
          <a:p>
            <a:pPr lvl="1"/>
            <a:r>
              <a:rPr lang="en-US" dirty="0" smtClean="0"/>
              <a:t>How strong are you?</a:t>
            </a:r>
          </a:p>
          <a:p>
            <a:pPr lvl="1"/>
            <a:r>
              <a:rPr lang="en-US" dirty="0" smtClean="0"/>
              <a:t>How flexible are you?</a:t>
            </a:r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deconditioned</a:t>
            </a:r>
            <a:r>
              <a:rPr lang="en-US" dirty="0" smtClean="0"/>
              <a:t> are your body’s tissues?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Pranamaya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Physiology</a:t>
            </a:r>
          </a:p>
          <a:p>
            <a:pPr lvl="1"/>
            <a:r>
              <a:rPr lang="en-US" dirty="0" smtClean="0"/>
              <a:t>Associated with the subtle body and </a:t>
            </a:r>
            <a:r>
              <a:rPr lang="en-US" dirty="0" smtClean="0"/>
              <a:t>the flow of </a:t>
            </a:r>
            <a:r>
              <a:rPr lang="en-US" dirty="0" err="1" smtClean="0"/>
              <a:t>prana</a:t>
            </a:r>
            <a:r>
              <a:rPr lang="en-US" dirty="0" smtClean="0"/>
              <a:t> to all </a:t>
            </a:r>
            <a:r>
              <a:rPr lang="en-US" dirty="0" smtClean="0"/>
              <a:t>systems of the body</a:t>
            </a:r>
          </a:p>
          <a:p>
            <a:r>
              <a:rPr lang="en-US" dirty="0" smtClean="0"/>
              <a:t>Questions Related to </a:t>
            </a:r>
            <a:r>
              <a:rPr lang="en-US" dirty="0" err="1" smtClean="0"/>
              <a:t>Pranamaya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How’s your sleep?</a:t>
            </a:r>
          </a:p>
          <a:p>
            <a:pPr lvl="1"/>
            <a:r>
              <a:rPr lang="en-US" dirty="0" smtClean="0"/>
              <a:t>How’s your energy in the morning?</a:t>
            </a:r>
          </a:p>
          <a:p>
            <a:pPr lvl="1"/>
            <a:r>
              <a:rPr lang="en-US" dirty="0" smtClean="0"/>
              <a:t>How’s your inflammation?</a:t>
            </a:r>
          </a:p>
          <a:p>
            <a:pPr lvl="1"/>
            <a:r>
              <a:rPr lang="en-US" dirty="0" smtClean="0"/>
              <a:t>How’s your diet?</a:t>
            </a:r>
          </a:p>
          <a:p>
            <a:pPr lvl="1"/>
            <a:r>
              <a:rPr lang="en-US" dirty="0" smtClean="0"/>
              <a:t>How’s your digestion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well does your liver (etc.) function?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Manomaya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Mind/Intellect</a:t>
            </a:r>
          </a:p>
          <a:p>
            <a:pPr lvl="1"/>
            <a:r>
              <a:rPr lang="en-US" dirty="0" smtClean="0"/>
              <a:t>Associated with memory, concentration, </a:t>
            </a:r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Sensory stimuli, mental states</a:t>
            </a:r>
            <a:endParaRPr lang="en-US" dirty="0" smtClean="0"/>
          </a:p>
          <a:p>
            <a:r>
              <a:rPr lang="en-US" dirty="0" smtClean="0"/>
              <a:t>Questions Related to </a:t>
            </a:r>
            <a:r>
              <a:rPr lang="en-US" dirty="0" err="1" smtClean="0"/>
              <a:t>Manomaya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How do you learn </a:t>
            </a:r>
            <a:r>
              <a:rPr lang="en-US" dirty="0" smtClean="0"/>
              <a:t>things best?</a:t>
            </a:r>
            <a:endParaRPr lang="en-US" dirty="0" smtClean="0"/>
          </a:p>
          <a:p>
            <a:pPr lvl="1"/>
            <a:r>
              <a:rPr lang="en-US" dirty="0" smtClean="0"/>
              <a:t>When was last time you learned something new?</a:t>
            </a:r>
          </a:p>
          <a:p>
            <a:pPr lvl="1"/>
            <a:r>
              <a:rPr lang="en-US" dirty="0" smtClean="0"/>
              <a:t>How’s your memory?</a:t>
            </a:r>
          </a:p>
          <a:p>
            <a:pPr lvl="1"/>
            <a:r>
              <a:rPr lang="en-US" dirty="0" smtClean="0"/>
              <a:t>How’s your ability to focus and sustain attention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distractible are you?</a:t>
            </a:r>
          </a:p>
          <a:p>
            <a:pPr lvl="1"/>
            <a:r>
              <a:rPr lang="en-US" dirty="0" smtClean="0"/>
              <a:t>How much sensory information do you take in each day for processing (electronics, news, etc.)?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Vijnanamaya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Personality</a:t>
            </a:r>
          </a:p>
          <a:p>
            <a:pPr lvl="1"/>
            <a:r>
              <a:rPr lang="en-US" dirty="0" smtClean="0"/>
              <a:t>Thought and behavior </a:t>
            </a:r>
            <a:r>
              <a:rPr lang="en-US" dirty="0" smtClean="0"/>
              <a:t>habits; conditioned reactivity; willpower</a:t>
            </a:r>
            <a:endParaRPr lang="en-US" dirty="0" smtClean="0"/>
          </a:p>
          <a:p>
            <a:pPr lvl="1"/>
            <a:r>
              <a:rPr lang="en-US" dirty="0" smtClean="0"/>
              <a:t>Coping strategies developed over a lifetime</a:t>
            </a:r>
          </a:p>
          <a:p>
            <a:r>
              <a:rPr lang="en-US" dirty="0" smtClean="0"/>
              <a:t>Questions Related to </a:t>
            </a:r>
            <a:r>
              <a:rPr lang="en-US" dirty="0" err="1" smtClean="0"/>
              <a:t>Vijnanamaya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What makes you angry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What’s your relationship with authority like?</a:t>
            </a:r>
          </a:p>
          <a:p>
            <a:pPr lvl="1"/>
            <a:r>
              <a:rPr lang="en-US" dirty="0" smtClean="0"/>
              <a:t>How critical and judgmental are you of yourself and others?</a:t>
            </a:r>
            <a:endParaRPr lang="en-US" dirty="0" smtClean="0"/>
          </a:p>
          <a:p>
            <a:pPr lvl="1"/>
            <a:r>
              <a:rPr lang="en-US" dirty="0" smtClean="0"/>
              <a:t>How do you respond to conflict?</a:t>
            </a:r>
          </a:p>
          <a:p>
            <a:pPr lvl="1"/>
            <a:r>
              <a:rPr lang="en-US" dirty="0" smtClean="0"/>
              <a:t>What are the limiting beliefs you hold about yourself?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Anandamaya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Heart</a:t>
            </a:r>
          </a:p>
          <a:p>
            <a:pPr lvl="1"/>
            <a:r>
              <a:rPr lang="en-US" dirty="0" smtClean="0"/>
              <a:t>The part of us that feels connection, to ourselves, other humans, and the Divine</a:t>
            </a:r>
          </a:p>
          <a:p>
            <a:pPr lvl="1"/>
            <a:r>
              <a:rPr lang="en-US" dirty="0" smtClean="0"/>
              <a:t>The emotional experience, often associated with joy</a:t>
            </a:r>
          </a:p>
          <a:p>
            <a:r>
              <a:rPr lang="en-US" dirty="0" smtClean="0"/>
              <a:t>Questions Related to </a:t>
            </a:r>
            <a:r>
              <a:rPr lang="en-US" dirty="0" err="1" smtClean="0"/>
              <a:t>Anandamaya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How satisfied are you with </a:t>
            </a:r>
            <a:r>
              <a:rPr lang="en-US" dirty="0" smtClean="0"/>
              <a:t>your </a:t>
            </a:r>
            <a:r>
              <a:rPr lang="en-US" dirty="0" smtClean="0"/>
              <a:t>relationships?</a:t>
            </a:r>
          </a:p>
          <a:p>
            <a:pPr lvl="1"/>
            <a:r>
              <a:rPr lang="en-US" dirty="0" smtClean="0"/>
              <a:t>When was the last time you laughed really hard?</a:t>
            </a:r>
          </a:p>
          <a:p>
            <a:pPr lvl="1"/>
            <a:r>
              <a:rPr lang="en-US" dirty="0" smtClean="0"/>
              <a:t>What things or activities bring you a feeling of joy?</a:t>
            </a:r>
          </a:p>
          <a:p>
            <a:pPr lvl="1"/>
            <a:r>
              <a:rPr lang="en-US" dirty="0" smtClean="0"/>
              <a:t>What’s the most important thing about this life?</a:t>
            </a:r>
          </a:p>
          <a:p>
            <a:pPr lvl="1"/>
            <a:r>
              <a:rPr lang="en-US" dirty="0" smtClean="0"/>
              <a:t>What’s your understanding of the Divine?</a:t>
            </a:r>
            <a:endParaRPr lang="en-US" dirty="0" smtClean="0"/>
          </a:p>
          <a:p>
            <a:pPr lvl="1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BioPsychoSocial</a:t>
            </a:r>
            <a:r>
              <a:rPr lang="en-US" dirty="0" smtClean="0"/>
              <a:t>(spiritual)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biopsychosocial</a:t>
            </a:r>
            <a:r>
              <a:rPr lang="en-US" b="1" dirty="0" smtClean="0"/>
              <a:t> approach</a:t>
            </a:r>
            <a:r>
              <a:rPr lang="en-US" dirty="0" smtClean="0"/>
              <a:t> systematically considers biological, psychological, and social factors and their complex interactions in understanding health, illness, and health care delivery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Pancamaya</a:t>
            </a:r>
            <a:r>
              <a:rPr lang="en-US" dirty="0" smtClean="0"/>
              <a:t> model is a </a:t>
            </a:r>
            <a:r>
              <a:rPr lang="en-US" dirty="0" smtClean="0"/>
              <a:t>yogic version of </a:t>
            </a:r>
            <a:r>
              <a:rPr lang="en-US" dirty="0" smtClean="0"/>
              <a:t>the </a:t>
            </a:r>
            <a:r>
              <a:rPr lang="en-US" dirty="0" err="1" smtClean="0"/>
              <a:t>Biopsychosocial</a:t>
            </a:r>
            <a:r>
              <a:rPr lang="en-US" dirty="0" smtClean="0"/>
              <a:t>(spiritual</a:t>
            </a:r>
            <a:r>
              <a:rPr lang="en-US" dirty="0" smtClean="0"/>
              <a:t>) </a:t>
            </a:r>
            <a:r>
              <a:rPr lang="en-US" dirty="0" smtClean="0"/>
              <a:t>paradigm. </a:t>
            </a:r>
          </a:p>
          <a:p>
            <a:pPr lvl="1"/>
            <a:r>
              <a:rPr lang="en-US" dirty="0" err="1" smtClean="0"/>
              <a:t>Annamaya</a:t>
            </a:r>
            <a:r>
              <a:rPr lang="en-US" dirty="0" smtClean="0"/>
              <a:t> (Bio)</a:t>
            </a:r>
          </a:p>
          <a:p>
            <a:pPr lvl="1"/>
            <a:r>
              <a:rPr lang="en-US" dirty="0" err="1" smtClean="0"/>
              <a:t>Pranamaya</a:t>
            </a:r>
            <a:r>
              <a:rPr lang="en-US" dirty="0" smtClean="0"/>
              <a:t> (Bio)</a:t>
            </a:r>
          </a:p>
          <a:p>
            <a:pPr lvl="1"/>
            <a:r>
              <a:rPr lang="en-US" dirty="0" err="1" smtClean="0"/>
              <a:t>Manomaya</a:t>
            </a:r>
            <a:r>
              <a:rPr lang="en-US" dirty="0" smtClean="0"/>
              <a:t> (Psycho)</a:t>
            </a:r>
          </a:p>
          <a:p>
            <a:pPr lvl="1"/>
            <a:r>
              <a:rPr lang="en-US" dirty="0" err="1" smtClean="0"/>
              <a:t>Vijnanamaya</a:t>
            </a:r>
            <a:r>
              <a:rPr lang="en-US" dirty="0" smtClean="0"/>
              <a:t> (Psycho)</a:t>
            </a:r>
          </a:p>
          <a:p>
            <a:pPr lvl="1"/>
            <a:r>
              <a:rPr lang="en-US" dirty="0" err="1" smtClean="0"/>
              <a:t>Anandamaya</a:t>
            </a:r>
            <a:r>
              <a:rPr lang="en-US" dirty="0" smtClean="0"/>
              <a:t> (Social)*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630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Pancamaya  and Chronic Pain  </vt:lpstr>
      <vt:lpstr>Pancamaya, or Kosha Model</vt:lpstr>
      <vt:lpstr>pancamaya</vt:lpstr>
      <vt:lpstr>Annamaya</vt:lpstr>
      <vt:lpstr>Pranamaya</vt:lpstr>
      <vt:lpstr>Manomaya</vt:lpstr>
      <vt:lpstr>Vijnanamaya</vt:lpstr>
      <vt:lpstr>Anandamaya</vt:lpstr>
      <vt:lpstr>BioPsychoSocial(spiritual)</vt:lpstr>
      <vt:lpstr>Biopsychosocial(spiritual)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Pancamaya: BioPsychoSocialSpiritual </dc:title>
  <dc:creator>Libby</dc:creator>
  <cp:lastModifiedBy>Libby</cp:lastModifiedBy>
  <cp:revision>5</cp:revision>
  <dcterms:created xsi:type="dcterms:W3CDTF">2018-07-05T18:11:36Z</dcterms:created>
  <dcterms:modified xsi:type="dcterms:W3CDTF">2018-07-13T18:01:20Z</dcterms:modified>
</cp:coreProperties>
</file>