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78" r:id="rId7"/>
    <p:sldId id="261" r:id="rId8"/>
    <p:sldId id="262" r:id="rId9"/>
    <p:sldId id="263" r:id="rId10"/>
    <p:sldId id="264" r:id="rId11"/>
    <p:sldId id="279" r:id="rId12"/>
    <p:sldId id="265" r:id="rId13"/>
    <p:sldId id="280" r:id="rId14"/>
    <p:sldId id="266" r:id="rId15"/>
    <p:sldId id="267" r:id="rId16"/>
    <p:sldId id="268" r:id="rId17"/>
    <p:sldId id="277" r:id="rId18"/>
    <p:sldId id="269" r:id="rId19"/>
    <p:sldId id="270" r:id="rId20"/>
    <p:sldId id="271" r:id="rId21"/>
    <p:sldId id="274" r:id="rId22"/>
  </p:sldIdLst>
  <p:sldSz cx="9144000" cy="5143500" type="screen16x9"/>
  <p:notesSz cx="6858000" cy="9144000"/>
  <p:embeddedFontLst>
    <p:embeddedFont>
      <p:font typeface="Average" panose="020B0604020202020204" charset="0"/>
      <p:regular r:id="rId24"/>
    </p:embeddedFont>
    <p:embeddedFont>
      <p:font typeface="Calibri" panose="020F0502020204030204" pitchFamily="34" charset="0"/>
      <p:regular r:id="rId25"/>
      <p:bold r:id="rId26"/>
      <p:italic r:id="rId27"/>
      <p:boldItalic r:id="rId28"/>
    </p:embeddedFont>
    <p:embeddedFont>
      <p:font typeface="Oswald"/>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052534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Shape 15"/>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Shape 50"/>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Shape 5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Shape 42"/>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Shape 43"/>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ncbi.nlm.nih.gov/pmc/articles/PMC3584580/"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academic.oup.com/painmedicine/article-pdf/14/2/230/5165959/14-2-230.pdf" TargetMode="External"/><Relationship Id="rId4" Type="http://schemas.openxmlformats.org/officeDocument/2006/relationships/hyperlink" Target="http://www.bandolier.org.uk/booth/alternat/AT122.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83233" y="2299950"/>
            <a:ext cx="7801500" cy="1730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Chronic Pain 101</a:t>
            </a:r>
            <a:endParaRPr/>
          </a:p>
        </p:txBody>
      </p:sp>
      <p:pic>
        <p:nvPicPr>
          <p:cNvPr id="60" name="Shape 60"/>
          <p:cNvPicPr preferRelativeResize="0"/>
          <p:nvPr/>
        </p:nvPicPr>
        <p:blipFill>
          <a:blip r:embed="rId3">
            <a:alphaModFix/>
          </a:blip>
          <a:stretch>
            <a:fillRect/>
          </a:stretch>
        </p:blipFill>
        <p:spPr>
          <a:xfrm>
            <a:off x="2221763" y="138326"/>
            <a:ext cx="4700475" cy="2929525"/>
          </a:xfrm>
          <a:prstGeom prst="rect">
            <a:avLst/>
          </a:prstGeom>
          <a:noFill/>
          <a:ln>
            <a:noFill/>
          </a:ln>
        </p:spPr>
      </p:pic>
      <p:sp>
        <p:nvSpPr>
          <p:cNvPr id="61" name="Shape 61"/>
          <p:cNvSpPr txBox="1">
            <a:spLocks noGrp="1"/>
          </p:cNvSpPr>
          <p:nvPr>
            <p:ph type="subTitle" idx="1"/>
          </p:nvPr>
        </p:nvSpPr>
        <p:spPr>
          <a:xfrm>
            <a:off x="671250" y="4030051"/>
            <a:ext cx="78015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Will Hamilton, PhD</a:t>
            </a:r>
            <a:endParaRPr dirty="0"/>
          </a:p>
          <a:p>
            <a:pPr marL="0" lvl="0" indent="0">
              <a:spcBef>
                <a:spcPts val="0"/>
              </a:spcBef>
              <a:spcAft>
                <a:spcPts val="0"/>
              </a:spcAft>
              <a:buNone/>
            </a:pPr>
            <a:r>
              <a:rPr lang="en" dirty="0"/>
              <a:t>AYC; </a:t>
            </a:r>
            <a:r>
              <a:rPr lang="en-US" dirty="0"/>
              <a:t>March</a:t>
            </a:r>
            <a:r>
              <a:rPr lang="en" dirty="0"/>
              <a:t> 2019</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Mental Health</a:t>
            </a:r>
            <a:endParaRPr/>
          </a:p>
        </p:txBody>
      </p:sp>
      <p:sp>
        <p:nvSpPr>
          <p:cNvPr id="119" name="Shape 1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Acute </a:t>
            </a:r>
            <a:r>
              <a:rPr lang="en" sz="1800" dirty="0">
                <a:solidFill>
                  <a:schemeClr val="lt2"/>
                </a:solidFill>
              </a:rPr>
              <a:t> </a:t>
            </a:r>
            <a:endParaRPr sz="1800" dirty="0">
              <a:solidFill>
                <a:schemeClr val="lt2"/>
              </a:solidFill>
            </a:endParaRPr>
          </a:p>
          <a:p>
            <a:pPr marL="88900" marR="88900" lvl="0" indent="0" rtl="0">
              <a:spcBef>
                <a:spcPts val="1600"/>
              </a:spcBef>
              <a:spcAft>
                <a:spcPts val="0"/>
              </a:spcAft>
              <a:buNone/>
            </a:pPr>
            <a:r>
              <a:rPr lang="en" sz="1800" dirty="0">
                <a:solidFill>
                  <a:schemeClr val="lt2"/>
                </a:solidFill>
              </a:rPr>
              <a:t>Mental Health concerns are often minimal. Course is time-limited, and most most people have a degree of resilience</a:t>
            </a:r>
            <a:endParaRPr sz="1800" dirty="0">
              <a:solidFill>
                <a:schemeClr val="lt2"/>
              </a:solidFill>
            </a:endParaRPr>
          </a:p>
          <a:p>
            <a:pPr marL="0" lvl="0" indent="0" rtl="0">
              <a:spcBef>
                <a:spcPts val="0"/>
              </a:spcBef>
              <a:spcAft>
                <a:spcPts val="1600"/>
              </a:spcAft>
              <a:buNone/>
            </a:pPr>
            <a:endParaRPr sz="1800" dirty="0">
              <a:solidFill>
                <a:schemeClr val="lt2"/>
              </a:solidFill>
            </a:endParaRPr>
          </a:p>
        </p:txBody>
      </p:sp>
      <p:sp>
        <p:nvSpPr>
          <p:cNvPr id="120" name="Shape 1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Chronic</a:t>
            </a:r>
            <a:endParaRPr sz="2400" dirty="0"/>
          </a:p>
          <a:p>
            <a:pPr marL="88900" marR="88900" lvl="0" indent="0" rtl="0">
              <a:spcBef>
                <a:spcPts val="1600"/>
              </a:spcBef>
              <a:spcAft>
                <a:spcPts val="0"/>
              </a:spcAft>
              <a:buNone/>
            </a:pPr>
            <a:r>
              <a:rPr lang="en" sz="1800" dirty="0">
                <a:solidFill>
                  <a:schemeClr val="lt2"/>
                </a:solidFill>
              </a:rPr>
              <a:t>Increasingly central to pain management/perception</a:t>
            </a:r>
            <a:endParaRPr sz="1800" dirty="0">
              <a:solidFill>
                <a:schemeClr val="lt2"/>
              </a:solidFill>
            </a:endParaRPr>
          </a:p>
          <a:p>
            <a:pPr marL="457200" marR="88900" lvl="0" indent="-304800" rtl="0">
              <a:spcBef>
                <a:spcPts val="0"/>
              </a:spcBef>
              <a:spcAft>
                <a:spcPts val="0"/>
              </a:spcAft>
              <a:buClr>
                <a:schemeClr val="lt2"/>
              </a:buClr>
              <a:buSzPts val="1200"/>
              <a:buChar char="●"/>
            </a:pPr>
            <a:r>
              <a:rPr lang="en" sz="1200" dirty="0">
                <a:solidFill>
                  <a:schemeClr val="lt2"/>
                </a:solidFill>
              </a:rPr>
              <a:t>4x greater rate of depression and anxiety</a:t>
            </a:r>
            <a:r>
              <a:rPr lang="en" sz="1200" baseline="30000" dirty="0">
                <a:solidFill>
                  <a:schemeClr val="lt2"/>
                </a:solidFill>
              </a:rPr>
              <a:t>3</a:t>
            </a:r>
            <a:endParaRPr sz="1200" baseline="30000" dirty="0">
              <a:solidFill>
                <a:schemeClr val="lt2"/>
              </a:solidFill>
            </a:endParaRPr>
          </a:p>
          <a:p>
            <a:pPr marL="457200" lvl="0" indent="-307975" rtl="0">
              <a:spcBef>
                <a:spcPts val="0"/>
              </a:spcBef>
              <a:spcAft>
                <a:spcPts val="0"/>
              </a:spcAft>
              <a:buClr>
                <a:schemeClr val="lt2"/>
              </a:buClr>
              <a:buSzPts val="1250"/>
              <a:buChar char="●"/>
            </a:pPr>
            <a:r>
              <a:rPr lang="en" sz="1250" dirty="0">
                <a:solidFill>
                  <a:schemeClr val="lt2"/>
                </a:solidFill>
              </a:rPr>
              <a:t>Migraine comorbid with generalized anxiety (x3.5-5.3), panic disorder (x3.7), and bipolar disorder (x2.9-7.3)</a:t>
            </a:r>
            <a:r>
              <a:rPr lang="en" sz="1250" baseline="30000" dirty="0">
                <a:solidFill>
                  <a:schemeClr val="lt2"/>
                </a:solidFill>
              </a:rPr>
              <a:t>4</a:t>
            </a:r>
            <a:endParaRPr sz="1250" baseline="30000" dirty="0">
              <a:solidFill>
                <a:schemeClr val="lt2"/>
              </a:solidFill>
            </a:endParaRPr>
          </a:p>
          <a:p>
            <a:pPr marL="457200" lvl="0" indent="-307975" rtl="0">
              <a:spcBef>
                <a:spcPts val="0"/>
              </a:spcBef>
              <a:spcAft>
                <a:spcPts val="0"/>
              </a:spcAft>
              <a:buClr>
                <a:schemeClr val="lt2"/>
              </a:buClr>
              <a:buSzPts val="1250"/>
              <a:buChar char="●"/>
            </a:pPr>
            <a:r>
              <a:rPr lang="en" sz="1250" dirty="0">
                <a:solidFill>
                  <a:schemeClr val="lt2"/>
                </a:solidFill>
              </a:rPr>
              <a:t>75% patients with depression report pain to primary care</a:t>
            </a:r>
            <a:r>
              <a:rPr lang="en" sz="1250" baseline="30000" dirty="0">
                <a:solidFill>
                  <a:schemeClr val="lt2"/>
                </a:solidFill>
              </a:rPr>
              <a:t>4</a:t>
            </a:r>
            <a:endParaRPr sz="1250" baseline="30000" dirty="0">
              <a:solidFill>
                <a:schemeClr val="lt2"/>
              </a:solidFill>
            </a:endParaRPr>
          </a:p>
          <a:p>
            <a:pPr marL="88900" marR="88900" lvl="0" indent="0" rtl="0">
              <a:spcBef>
                <a:spcPts val="0"/>
              </a:spcBef>
              <a:spcAft>
                <a:spcPts val="0"/>
              </a:spcAft>
              <a:buNone/>
            </a:pPr>
            <a:endParaRPr sz="1000" dirty="0">
              <a:solidFill>
                <a:schemeClr val="lt2"/>
              </a:solidFill>
            </a:endParaRPr>
          </a:p>
          <a:p>
            <a:pPr marL="88900" marR="88900" lvl="0" indent="0" rtl="0">
              <a:spcBef>
                <a:spcPts val="0"/>
              </a:spcBef>
              <a:spcAft>
                <a:spcPts val="0"/>
              </a:spcAft>
              <a:buNone/>
            </a:pPr>
            <a:r>
              <a:rPr lang="en" sz="1800" dirty="0">
                <a:solidFill>
                  <a:schemeClr val="lt2"/>
                </a:solidFill>
              </a:rPr>
              <a:t>P</a:t>
            </a:r>
            <a:r>
              <a:rPr lang="en" sz="1600" dirty="0">
                <a:solidFill>
                  <a:schemeClr val="lt2"/>
                </a:solidFill>
              </a:rPr>
              <a:t>art of deconditioning loop; Pain phobia can play central role; pre-existing MH increase vulnerability to CP developing</a:t>
            </a:r>
            <a:endParaRPr sz="1600" dirty="0">
              <a:solidFill>
                <a:schemeClr val="lt2"/>
              </a:solidFill>
            </a:endParaRPr>
          </a:p>
          <a:p>
            <a:pPr marL="0" lvl="0" indent="0" rtl="0">
              <a:spcBef>
                <a:spcPts val="0"/>
              </a:spcBef>
              <a:spcAft>
                <a:spcPts val="0"/>
              </a:spcAft>
              <a:buNone/>
            </a:pPr>
            <a:endParaRPr sz="1600" dirty="0">
              <a:solidFill>
                <a:schemeClr val="lt2"/>
              </a:solidFill>
            </a:endParaRPr>
          </a:p>
          <a:p>
            <a:pPr marL="0" lvl="0" indent="0" algn="ctr" rtl="0">
              <a:spcBef>
                <a:spcPts val="1600"/>
              </a:spcBef>
              <a:spcAft>
                <a:spcPts val="1600"/>
              </a:spcAft>
              <a:buNone/>
            </a:pPr>
            <a:endParaRPr sz="1000" dirty="0">
              <a:solidFill>
                <a:schemeClr val="lt2"/>
              </a:solidFill>
            </a:endParaRPr>
          </a:p>
        </p:txBody>
      </p:sp>
      <p:pic>
        <p:nvPicPr>
          <p:cNvPr id="121" name="Shape 121"/>
          <p:cNvPicPr preferRelativeResize="0"/>
          <p:nvPr/>
        </p:nvPicPr>
        <p:blipFill>
          <a:blip r:embed="rId3">
            <a:alphaModFix/>
          </a:blip>
          <a:stretch>
            <a:fillRect/>
          </a:stretch>
        </p:blipFill>
        <p:spPr>
          <a:xfrm>
            <a:off x="3146774" y="132975"/>
            <a:ext cx="2850450" cy="1576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xEl>
                                              <p:pRg st="1" end="1"/>
                                            </p:txEl>
                                          </p:spTgt>
                                        </p:tgtEl>
                                        <p:attrNameLst>
                                          <p:attrName>style.visibility</p:attrName>
                                        </p:attrNameLst>
                                      </p:cBhvr>
                                      <p:to>
                                        <p:strVal val="visible"/>
                                      </p:to>
                                    </p:set>
                                    <p:animEffect transition="in" filter="fade">
                                      <p:cBhvr>
                                        <p:cTn id="7" dur="500"/>
                                        <p:tgtEl>
                                          <p:spTgt spid="1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xEl>
                                              <p:pRg st="1" end="1"/>
                                            </p:txEl>
                                          </p:spTgt>
                                        </p:tgtEl>
                                        <p:attrNameLst>
                                          <p:attrName>style.visibility</p:attrName>
                                        </p:attrNameLst>
                                      </p:cBhvr>
                                      <p:to>
                                        <p:strVal val="visible"/>
                                      </p:to>
                                    </p:set>
                                    <p:animEffect transition="in" filter="fade">
                                      <p:cBhvr>
                                        <p:cTn id="12" dur="500"/>
                                        <p:tgtEl>
                                          <p:spTgt spid="120">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0">
                                            <p:txEl>
                                              <p:pRg st="2" end="2"/>
                                            </p:txEl>
                                          </p:spTgt>
                                        </p:tgtEl>
                                        <p:attrNameLst>
                                          <p:attrName>style.visibility</p:attrName>
                                        </p:attrNameLst>
                                      </p:cBhvr>
                                      <p:to>
                                        <p:strVal val="visible"/>
                                      </p:to>
                                    </p:set>
                                    <p:animEffect transition="in" filter="fade">
                                      <p:cBhvr>
                                        <p:cTn id="15" dur="500"/>
                                        <p:tgtEl>
                                          <p:spTgt spid="120">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0">
                                            <p:txEl>
                                              <p:pRg st="3" end="3"/>
                                            </p:txEl>
                                          </p:spTgt>
                                        </p:tgtEl>
                                        <p:attrNameLst>
                                          <p:attrName>style.visibility</p:attrName>
                                        </p:attrNameLst>
                                      </p:cBhvr>
                                      <p:to>
                                        <p:strVal val="visible"/>
                                      </p:to>
                                    </p:set>
                                    <p:animEffect transition="in" filter="fade">
                                      <p:cBhvr>
                                        <p:cTn id="18" dur="500"/>
                                        <p:tgtEl>
                                          <p:spTgt spid="120">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0">
                                            <p:txEl>
                                              <p:pRg st="4" end="4"/>
                                            </p:txEl>
                                          </p:spTgt>
                                        </p:tgtEl>
                                        <p:attrNameLst>
                                          <p:attrName>style.visibility</p:attrName>
                                        </p:attrNameLst>
                                      </p:cBhvr>
                                      <p:to>
                                        <p:strVal val="visible"/>
                                      </p:to>
                                    </p:set>
                                    <p:animEffect transition="in" filter="fade">
                                      <p:cBhvr>
                                        <p:cTn id="21" dur="500"/>
                                        <p:tgtEl>
                                          <p:spTgt spid="120">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20">
                                            <p:txEl>
                                              <p:pRg st="6" end="6"/>
                                            </p:txEl>
                                          </p:spTgt>
                                        </p:tgtEl>
                                        <p:attrNameLst>
                                          <p:attrName>style.visibility</p:attrName>
                                        </p:attrNameLst>
                                      </p:cBhvr>
                                      <p:to>
                                        <p:strVal val="visible"/>
                                      </p:to>
                                    </p:set>
                                    <p:animEffect transition="in" filter="fade">
                                      <p:cBhvr>
                                        <p:cTn id="24" dur="500"/>
                                        <p:tgtEl>
                                          <p:spTgt spid="1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0AD68-4DCC-44CC-A4B7-9CB4139AEA65}"/>
              </a:ext>
            </a:extLst>
          </p:cNvPr>
          <p:cNvSpPr>
            <a:spLocks noGrp="1"/>
          </p:cNvSpPr>
          <p:nvPr>
            <p:ph type="title"/>
          </p:nvPr>
        </p:nvSpPr>
        <p:spPr>
          <a:xfrm>
            <a:off x="311700" y="111302"/>
            <a:ext cx="8520600" cy="572700"/>
          </a:xfrm>
        </p:spPr>
        <p:txBody>
          <a:bodyPr/>
          <a:lstStyle/>
          <a:p>
            <a:r>
              <a:rPr lang="en" dirty="0"/>
              <a:t>Mental Health- Causality</a:t>
            </a:r>
            <a:endParaRPr lang="en-US" dirty="0"/>
          </a:p>
        </p:txBody>
      </p:sp>
      <p:pic>
        <p:nvPicPr>
          <p:cNvPr id="8" name="Picture 7">
            <a:extLst>
              <a:ext uri="{FF2B5EF4-FFF2-40B4-BE49-F238E27FC236}">
                <a16:creationId xmlns:a16="http://schemas.microsoft.com/office/drawing/2014/main" id="{EF372898-DEE4-460F-AF26-965DA16C298F}"/>
              </a:ext>
            </a:extLst>
          </p:cNvPr>
          <p:cNvPicPr>
            <a:picLocks noChangeAspect="1"/>
          </p:cNvPicPr>
          <p:nvPr/>
        </p:nvPicPr>
        <p:blipFill>
          <a:blip r:embed="rId2"/>
          <a:stretch>
            <a:fillRect/>
          </a:stretch>
        </p:blipFill>
        <p:spPr>
          <a:xfrm>
            <a:off x="0" y="746982"/>
            <a:ext cx="4610529" cy="3649536"/>
          </a:xfrm>
          <a:prstGeom prst="rect">
            <a:avLst/>
          </a:prstGeom>
        </p:spPr>
      </p:pic>
      <p:pic>
        <p:nvPicPr>
          <p:cNvPr id="9" name="Picture 8">
            <a:extLst>
              <a:ext uri="{FF2B5EF4-FFF2-40B4-BE49-F238E27FC236}">
                <a16:creationId xmlns:a16="http://schemas.microsoft.com/office/drawing/2014/main" id="{AE7745A8-8F8D-487B-80DD-13D9C0CFFCD1}"/>
              </a:ext>
            </a:extLst>
          </p:cNvPr>
          <p:cNvPicPr>
            <a:picLocks noChangeAspect="1"/>
          </p:cNvPicPr>
          <p:nvPr/>
        </p:nvPicPr>
        <p:blipFill>
          <a:blip r:embed="rId3"/>
          <a:stretch>
            <a:fillRect/>
          </a:stretch>
        </p:blipFill>
        <p:spPr>
          <a:xfrm>
            <a:off x="4345528" y="746981"/>
            <a:ext cx="4988183" cy="3649535"/>
          </a:xfrm>
          <a:prstGeom prst="rect">
            <a:avLst/>
          </a:prstGeom>
        </p:spPr>
      </p:pic>
    </p:spTree>
    <p:extLst>
      <p:ext uri="{BB962C8B-B14F-4D97-AF65-F5344CB8AC3E}">
        <p14:creationId xmlns:p14="http://schemas.microsoft.com/office/powerpoint/2010/main" val="1963230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Mental Health- Causality</a:t>
            </a:r>
            <a:endParaRPr dirty="0"/>
          </a:p>
        </p:txBody>
      </p:sp>
      <p:sp>
        <p:nvSpPr>
          <p:cNvPr id="127" name="Shape 12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Schofferman (1992)</a:t>
            </a:r>
            <a:r>
              <a:rPr lang="en" baseline="30000"/>
              <a:t>5  </a:t>
            </a:r>
            <a:r>
              <a:rPr lang="en"/>
              <a:t>(n=86)</a:t>
            </a:r>
            <a:endParaRPr/>
          </a:p>
          <a:p>
            <a:pPr marL="0" lvl="0" indent="0">
              <a:spcBef>
                <a:spcPts val="1600"/>
              </a:spcBef>
              <a:spcAft>
                <a:spcPts val="0"/>
              </a:spcAft>
              <a:buNone/>
            </a:pPr>
            <a:r>
              <a:rPr lang="en"/>
              <a:t>Five Adverse Childhood Experiences (ACEs)  included in patient questionnaire prior to lumbar surgery</a:t>
            </a:r>
            <a:endParaRPr/>
          </a:p>
          <a:p>
            <a:pPr marL="457200" lvl="0" indent="-317500" rtl="0">
              <a:spcBef>
                <a:spcPts val="1600"/>
              </a:spcBef>
              <a:spcAft>
                <a:spcPts val="0"/>
              </a:spcAft>
              <a:buSzPts val="1400"/>
              <a:buChar char="●"/>
            </a:pPr>
            <a:r>
              <a:rPr lang="en"/>
              <a:t>Patients who had 3+ ACEs had 85% likelihood of an unsuccessful surgical outcome</a:t>
            </a:r>
            <a:endParaRPr/>
          </a:p>
          <a:p>
            <a:pPr marL="457200" lvl="0" indent="-317500" rtl="0">
              <a:spcBef>
                <a:spcPts val="0"/>
              </a:spcBef>
              <a:spcAft>
                <a:spcPts val="0"/>
              </a:spcAft>
              <a:buSzPts val="1400"/>
              <a:buChar char="●"/>
            </a:pPr>
            <a:r>
              <a:rPr lang="en"/>
              <a:t>If poor surgical outcome, the incidence of these traumas was 75%.</a:t>
            </a:r>
            <a:endParaRPr/>
          </a:p>
          <a:p>
            <a:pPr marL="457200" lvl="0" indent="-317500">
              <a:spcBef>
                <a:spcPts val="0"/>
              </a:spcBef>
              <a:spcAft>
                <a:spcPts val="0"/>
              </a:spcAft>
              <a:buSzPts val="1400"/>
              <a:buChar char="●"/>
            </a:pPr>
            <a:r>
              <a:rPr lang="en"/>
              <a:t>In the group of 19 patients with no risk factors, there was only a 5% incidence of failure. </a:t>
            </a:r>
            <a:endParaRPr/>
          </a:p>
          <a:p>
            <a:pPr marL="0" lvl="0" indent="0">
              <a:spcBef>
                <a:spcPts val="1600"/>
              </a:spcBef>
              <a:spcAft>
                <a:spcPts val="0"/>
              </a:spcAft>
              <a:buNone/>
            </a:pPr>
            <a:endParaRPr sz="1200"/>
          </a:p>
          <a:p>
            <a:pPr marL="0" lvl="0" indent="0">
              <a:spcBef>
                <a:spcPts val="1600"/>
              </a:spcBef>
              <a:spcAft>
                <a:spcPts val="0"/>
              </a:spcAft>
              <a:buNone/>
            </a:pPr>
            <a:endParaRPr sz="1200"/>
          </a:p>
          <a:p>
            <a:pPr marL="0" lvl="0" indent="0">
              <a:spcBef>
                <a:spcPts val="1600"/>
              </a:spcBef>
              <a:spcAft>
                <a:spcPts val="0"/>
              </a:spcAft>
              <a:buNone/>
            </a:pPr>
            <a:endParaRPr sz="1200"/>
          </a:p>
          <a:p>
            <a:pPr marL="0" lvl="0" indent="0">
              <a:spcBef>
                <a:spcPts val="1600"/>
              </a:spcBef>
              <a:spcAft>
                <a:spcPts val="0"/>
              </a:spcAft>
              <a:buNone/>
            </a:pPr>
            <a:endParaRPr sz="1200"/>
          </a:p>
          <a:p>
            <a:pPr marL="0" lvl="0" indent="0">
              <a:spcBef>
                <a:spcPts val="1600"/>
              </a:spcBef>
              <a:spcAft>
                <a:spcPts val="0"/>
              </a:spcAft>
              <a:buNone/>
            </a:pPr>
            <a:endParaRPr sz="1200"/>
          </a:p>
          <a:p>
            <a:pPr marL="0" lvl="0" indent="0">
              <a:spcBef>
                <a:spcPts val="1600"/>
              </a:spcBef>
              <a:spcAft>
                <a:spcPts val="0"/>
              </a:spcAft>
              <a:buNone/>
            </a:pPr>
            <a:endParaRPr sz="1200"/>
          </a:p>
          <a:p>
            <a:pPr marL="0" lvl="0" indent="0">
              <a:spcBef>
                <a:spcPts val="1600"/>
              </a:spcBef>
              <a:spcAft>
                <a:spcPts val="1600"/>
              </a:spcAft>
              <a:buNone/>
            </a:pPr>
            <a:endParaRPr sz="1200"/>
          </a:p>
        </p:txBody>
      </p:sp>
      <p:sp>
        <p:nvSpPr>
          <p:cNvPr id="128" name="Shape 12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a:p>
            <a:pPr marL="0" lvl="0" indent="0" rtl="0">
              <a:spcBef>
                <a:spcPts val="0"/>
              </a:spcBef>
              <a:spcAft>
                <a:spcPts val="0"/>
              </a:spcAft>
              <a:buNone/>
            </a:pPr>
            <a:endParaRPr dirty="0"/>
          </a:p>
          <a:p>
            <a:pPr marL="0" lvl="0" indent="0" rtl="0">
              <a:spcBef>
                <a:spcPts val="0"/>
              </a:spcBef>
              <a:spcAft>
                <a:spcPts val="0"/>
              </a:spcAft>
              <a:buNone/>
            </a:pPr>
            <a:endParaRPr dirty="0"/>
          </a:p>
        </p:txBody>
      </p:sp>
      <p:pic>
        <p:nvPicPr>
          <p:cNvPr id="2" name="Picture 1">
            <a:extLst>
              <a:ext uri="{FF2B5EF4-FFF2-40B4-BE49-F238E27FC236}">
                <a16:creationId xmlns:a16="http://schemas.microsoft.com/office/drawing/2014/main" id="{E1C659C0-B744-4FDA-88A9-4D3D7B7375F7}"/>
              </a:ext>
            </a:extLst>
          </p:cNvPr>
          <p:cNvPicPr>
            <a:picLocks noChangeAspect="1"/>
          </p:cNvPicPr>
          <p:nvPr/>
        </p:nvPicPr>
        <p:blipFill>
          <a:blip r:embed="rId3"/>
          <a:stretch>
            <a:fillRect/>
          </a:stretch>
        </p:blipFill>
        <p:spPr>
          <a:xfrm>
            <a:off x="4311600" y="855250"/>
            <a:ext cx="4716596" cy="35402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2FC41-4906-40FC-8A23-9B651B9EC07C}"/>
              </a:ext>
            </a:extLst>
          </p:cNvPr>
          <p:cNvSpPr>
            <a:spLocks noGrp="1"/>
          </p:cNvSpPr>
          <p:nvPr>
            <p:ph type="title"/>
          </p:nvPr>
        </p:nvSpPr>
        <p:spPr>
          <a:xfrm>
            <a:off x="311700" y="226931"/>
            <a:ext cx="8520600" cy="790794"/>
          </a:xfrm>
        </p:spPr>
        <p:txBody>
          <a:bodyPr/>
          <a:lstStyle/>
          <a:p>
            <a:r>
              <a:rPr lang="en" dirty="0"/>
              <a:t>Mental Health- Causality</a:t>
            </a:r>
            <a:endParaRPr lang="en-US" dirty="0"/>
          </a:p>
        </p:txBody>
      </p:sp>
      <p:sp>
        <p:nvSpPr>
          <p:cNvPr id="3" name="Text Placeholder 2">
            <a:extLst>
              <a:ext uri="{FF2B5EF4-FFF2-40B4-BE49-F238E27FC236}">
                <a16:creationId xmlns:a16="http://schemas.microsoft.com/office/drawing/2014/main" id="{8252CD96-83A3-4B28-A764-5537C1653AD9}"/>
              </a:ext>
            </a:extLst>
          </p:cNvPr>
          <p:cNvSpPr>
            <a:spLocks noGrp="1"/>
          </p:cNvSpPr>
          <p:nvPr>
            <p:ph type="body" idx="1"/>
          </p:nvPr>
        </p:nvSpPr>
        <p:spPr>
          <a:xfrm>
            <a:off x="311700" y="947772"/>
            <a:ext cx="8972464" cy="3621103"/>
          </a:xfrm>
        </p:spPr>
        <p:txBody>
          <a:bodyPr/>
          <a:lstStyle/>
          <a:p>
            <a:pPr marL="0" lvl="0" indent="0">
              <a:buNone/>
            </a:pPr>
            <a:r>
              <a:rPr lang="en-US" dirty="0"/>
              <a:t>Chronic widespread pain is an indicator of central sensitization</a:t>
            </a:r>
          </a:p>
          <a:p>
            <a:pPr marL="0" lvl="0" indent="0">
              <a:buNone/>
            </a:pPr>
            <a:endParaRPr lang="en-US" dirty="0"/>
          </a:p>
          <a:p>
            <a:pPr marL="0" lvl="0" indent="0">
              <a:buNone/>
            </a:pPr>
            <a:r>
              <a:rPr lang="en-US" dirty="0"/>
              <a:t>Altered levels of a stress hormone prospectively predicted the development of chronic widespread pain</a:t>
            </a:r>
            <a:r>
              <a:rPr lang="en-US" baseline="30000" dirty="0"/>
              <a:t>6</a:t>
            </a:r>
          </a:p>
          <a:p>
            <a:pPr marL="0" lvl="0" indent="0">
              <a:buNone/>
            </a:pPr>
            <a:endParaRPr lang="en-US" dirty="0"/>
          </a:p>
          <a:p>
            <a:pPr marL="0" lvl="0" indent="0">
              <a:buNone/>
            </a:pPr>
            <a:r>
              <a:rPr lang="en-US" dirty="0"/>
              <a:t>Patients with histories of trauma tend to have lower pain thresholds</a:t>
            </a:r>
            <a:r>
              <a:rPr lang="en-US" baseline="30000" dirty="0"/>
              <a:t>7</a:t>
            </a:r>
          </a:p>
          <a:p>
            <a:endParaRPr lang="en-US" dirty="0"/>
          </a:p>
        </p:txBody>
      </p:sp>
      <p:pic>
        <p:nvPicPr>
          <p:cNvPr id="6" name="Picture 5">
            <a:extLst>
              <a:ext uri="{FF2B5EF4-FFF2-40B4-BE49-F238E27FC236}">
                <a16:creationId xmlns:a16="http://schemas.microsoft.com/office/drawing/2014/main" id="{74EBA376-3D84-465A-91B0-30FDC20F46D4}"/>
              </a:ext>
            </a:extLst>
          </p:cNvPr>
          <p:cNvPicPr>
            <a:picLocks noChangeAspect="1"/>
          </p:cNvPicPr>
          <p:nvPr/>
        </p:nvPicPr>
        <p:blipFill>
          <a:blip r:embed="rId2"/>
          <a:stretch>
            <a:fillRect/>
          </a:stretch>
        </p:blipFill>
        <p:spPr>
          <a:xfrm>
            <a:off x="2002336" y="2313342"/>
            <a:ext cx="5139327" cy="2696669"/>
          </a:xfrm>
          <a:prstGeom prst="rect">
            <a:avLst/>
          </a:prstGeom>
        </p:spPr>
      </p:pic>
    </p:spTree>
    <p:extLst>
      <p:ext uri="{BB962C8B-B14F-4D97-AF65-F5344CB8AC3E}">
        <p14:creationId xmlns:p14="http://schemas.microsoft.com/office/powerpoint/2010/main" val="3752405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Integrative Pain Treatment- Four Buckets</a:t>
            </a:r>
            <a:endParaRPr/>
          </a:p>
        </p:txBody>
      </p:sp>
      <p:sp>
        <p:nvSpPr>
          <p:cNvPr id="134" name="Shape 134"/>
          <p:cNvSpPr txBox="1">
            <a:spLocks noGrp="1"/>
          </p:cNvSpPr>
          <p:nvPr>
            <p:ph type="body" idx="1"/>
          </p:nvPr>
        </p:nvSpPr>
        <p:spPr>
          <a:xfrm>
            <a:off x="311700" y="1152475"/>
            <a:ext cx="62877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AutoNum type="arabicPeriod"/>
            </a:pPr>
            <a:r>
              <a:rPr lang="en" sz="2400"/>
              <a:t>Reconditioning</a:t>
            </a:r>
            <a:endParaRPr sz="2400"/>
          </a:p>
          <a:p>
            <a:pPr marL="457200" lvl="0" indent="-381000" rtl="0">
              <a:spcBef>
                <a:spcPts val="0"/>
              </a:spcBef>
              <a:spcAft>
                <a:spcPts val="0"/>
              </a:spcAft>
              <a:buSzPts val="2400"/>
              <a:buAutoNum type="arabicPeriod"/>
            </a:pPr>
            <a:r>
              <a:rPr lang="en" sz="2400"/>
              <a:t>Internal/Stress Management</a:t>
            </a:r>
            <a:endParaRPr sz="2400"/>
          </a:p>
          <a:p>
            <a:pPr marL="457200" lvl="0" indent="-381000" rtl="0">
              <a:spcBef>
                <a:spcPts val="0"/>
              </a:spcBef>
              <a:spcAft>
                <a:spcPts val="0"/>
              </a:spcAft>
              <a:buSzPts val="2400"/>
              <a:buAutoNum type="arabicPeriod"/>
            </a:pPr>
            <a:r>
              <a:rPr lang="en" sz="2400"/>
              <a:t>External/Manipulative</a:t>
            </a:r>
            <a:endParaRPr sz="2400"/>
          </a:p>
          <a:p>
            <a:pPr marL="457200" lvl="0" indent="-381000">
              <a:spcBef>
                <a:spcPts val="0"/>
              </a:spcBef>
              <a:spcAft>
                <a:spcPts val="0"/>
              </a:spcAft>
              <a:buSzPts val="2400"/>
              <a:buAutoNum type="arabicPeriod"/>
            </a:pPr>
            <a:r>
              <a:rPr lang="en" sz="2400"/>
              <a:t>Biochemical</a:t>
            </a:r>
            <a:endParaRPr sz="2400"/>
          </a:p>
          <a:p>
            <a:pPr marL="0" lvl="0" indent="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Reconditioning</a:t>
            </a:r>
            <a:endParaRPr/>
          </a:p>
        </p:txBody>
      </p:sp>
      <p:sp>
        <p:nvSpPr>
          <p:cNvPr id="140" name="Shape 1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u="sng"/>
              <a:t>Physical Therapy</a:t>
            </a:r>
            <a:r>
              <a:rPr lang="en"/>
              <a:t>: Especially ones that emphasize active techniques, with patient-specific interventions. </a:t>
            </a:r>
            <a:br>
              <a:rPr lang="en"/>
            </a:br>
            <a:br>
              <a:rPr lang="en"/>
            </a:br>
            <a:r>
              <a:rPr lang="en" b="1" u="sng"/>
              <a:t>Feldenkrais</a:t>
            </a:r>
            <a:r>
              <a:rPr lang="en"/>
              <a:t>: A small study suggested that improving body awareness and movement efficiency can produce significant improvements in pain severity and depression, compared to standard physiotherapy. </a:t>
            </a:r>
            <a:endParaRPr/>
          </a:p>
          <a:p>
            <a:pPr marL="0" lvl="0" indent="0">
              <a:spcBef>
                <a:spcPts val="1600"/>
              </a:spcBef>
              <a:spcAft>
                <a:spcPts val="0"/>
              </a:spcAft>
              <a:buNone/>
            </a:pPr>
            <a:r>
              <a:rPr lang="en" b="1" u="sng"/>
              <a:t>Tai Chi</a:t>
            </a:r>
            <a:r>
              <a:rPr lang="en"/>
              <a:t>: Can help provide immediate relief for osteoarthritis, osteoporosis,  and low back pain.</a:t>
            </a:r>
            <a:br>
              <a:rPr lang="en"/>
            </a:br>
            <a:br>
              <a:rPr lang="en"/>
            </a:br>
            <a:r>
              <a:rPr lang="en" b="1" u="sng"/>
              <a:t>Exercise/Structured Fitness Classes</a:t>
            </a:r>
            <a:r>
              <a:rPr lang="en"/>
              <a:t>: If one has more mild levels of pain, non-specific fitness classes and strengthening/lengthening programs can be helpful for certain pain conditions. </a:t>
            </a:r>
            <a:br>
              <a:rPr lang="en"/>
            </a:br>
            <a:endParaRPr/>
          </a:p>
          <a:p>
            <a:pPr marL="0" lvl="0" indent="0">
              <a:spcBef>
                <a:spcPts val="1600"/>
              </a:spcBef>
              <a:spcAft>
                <a:spcPts val="1600"/>
              </a:spcAft>
              <a:buNone/>
            </a:pPr>
            <a:r>
              <a:rPr lang="en" b="1" u="sng"/>
              <a:t>Walking, swimming, low-impact free weights...</a:t>
            </a:r>
            <a:br>
              <a:rPr lang="en"/>
            </a:br>
            <a:br>
              <a:rPr lang="en"/>
            </a:br>
            <a:endParaRPr/>
          </a:p>
        </p:txBody>
      </p:sp>
      <p:pic>
        <p:nvPicPr>
          <p:cNvPr id="141" name="Shape 141"/>
          <p:cNvPicPr preferRelativeResize="0"/>
          <p:nvPr/>
        </p:nvPicPr>
        <p:blipFill>
          <a:blip r:embed="rId3">
            <a:alphaModFix/>
          </a:blip>
          <a:stretch>
            <a:fillRect/>
          </a:stretch>
        </p:blipFill>
        <p:spPr>
          <a:xfrm>
            <a:off x="5948350" y="3439150"/>
            <a:ext cx="3195651" cy="1704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Reconditioning- </a:t>
            </a:r>
            <a:br>
              <a:rPr lang="en" dirty="0"/>
            </a:br>
            <a:r>
              <a:rPr lang="en" dirty="0"/>
              <a:t>Yoga</a:t>
            </a:r>
            <a:endParaRPr dirty="0"/>
          </a:p>
        </p:txBody>
      </p:sp>
      <p:sp>
        <p:nvSpPr>
          <p:cNvPr id="147" name="Shape 1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600" dirty="0"/>
          </a:p>
          <a:p>
            <a:pPr marL="0" lvl="0" indent="0" algn="just" rtl="0">
              <a:spcBef>
                <a:spcPts val="0"/>
              </a:spcBef>
              <a:spcAft>
                <a:spcPts val="0"/>
              </a:spcAft>
              <a:buNone/>
            </a:pPr>
            <a:endParaRPr sz="1600" dirty="0"/>
          </a:p>
          <a:p>
            <a:pPr marL="0" lvl="0" indent="0" algn="just" rtl="0">
              <a:spcBef>
                <a:spcPts val="0"/>
              </a:spcBef>
              <a:spcAft>
                <a:spcPts val="0"/>
              </a:spcAft>
              <a:buNone/>
            </a:pPr>
            <a:r>
              <a:rPr lang="en" sz="1600" dirty="0"/>
              <a:t>One randomized control trial found that individuals with low back pain assigned to a Iyengar yoga therapy class had significantly improved scores on measures of functional disability, pain intensity, and depression when compared to standard medical treatment at 24 weeks and at 48 weeks</a:t>
            </a:r>
            <a:r>
              <a:rPr lang="en" sz="1600" baseline="30000" dirty="0"/>
              <a:t>10</a:t>
            </a:r>
            <a:endParaRPr sz="1600" baseline="30000" dirty="0"/>
          </a:p>
          <a:p>
            <a:pPr marL="0" lvl="0" indent="0">
              <a:spcBef>
                <a:spcPts val="0"/>
              </a:spcBef>
              <a:spcAft>
                <a:spcPts val="0"/>
              </a:spcAft>
              <a:buNone/>
            </a:pPr>
            <a:endParaRPr sz="1600" dirty="0"/>
          </a:p>
          <a:p>
            <a:pPr marL="0" lvl="0" indent="0" rtl="0">
              <a:spcBef>
                <a:spcPts val="1600"/>
              </a:spcBef>
              <a:spcAft>
                <a:spcPts val="0"/>
              </a:spcAft>
              <a:buNone/>
            </a:pPr>
            <a:r>
              <a:rPr lang="en" sz="1600" dirty="0">
                <a:solidFill>
                  <a:schemeClr val="lt2"/>
                </a:solidFill>
              </a:rPr>
              <a:t>Another Iyengar yoga study found a 16 week course significant  reductions  in  pain intensity  (64%),  functional  disability  (77%)  and  pain  medication  usage  (88%)  in  the  yoga  group  at  the  post  and  3-month  follow-up</a:t>
            </a:r>
            <a:r>
              <a:rPr lang="en" sz="1600" baseline="30000" dirty="0">
                <a:solidFill>
                  <a:schemeClr val="lt2"/>
                </a:solidFill>
              </a:rPr>
              <a:t>8</a:t>
            </a:r>
            <a:endParaRPr sz="1600" baseline="30000" dirty="0">
              <a:solidFill>
                <a:schemeClr val="lt2"/>
              </a:solidFill>
            </a:endParaRPr>
          </a:p>
          <a:p>
            <a:pPr marL="0" lvl="0" indent="0">
              <a:spcBef>
                <a:spcPts val="1600"/>
              </a:spcBef>
              <a:spcAft>
                <a:spcPts val="0"/>
              </a:spcAft>
              <a:buNone/>
            </a:pPr>
            <a:r>
              <a:rPr lang="en" sz="1600" dirty="0">
                <a:solidFill>
                  <a:schemeClr val="lt2"/>
                </a:solidFill>
              </a:rPr>
              <a:t>Another study found yoga program reduced low back pain more significantly than a standard exercise routine after 12 weeks </a:t>
            </a:r>
            <a:r>
              <a:rPr lang="en" sz="1600" baseline="30000" dirty="0">
                <a:solidFill>
                  <a:schemeClr val="lt2"/>
                </a:solidFill>
              </a:rPr>
              <a:t>9</a:t>
            </a:r>
            <a:endParaRPr sz="1600" baseline="30000" dirty="0">
              <a:solidFill>
                <a:schemeClr val="lt2"/>
              </a:solidFill>
            </a:endParaRPr>
          </a:p>
          <a:p>
            <a:pPr marL="0" lvl="0" indent="0">
              <a:spcBef>
                <a:spcPts val="1600"/>
              </a:spcBef>
              <a:spcAft>
                <a:spcPts val="0"/>
              </a:spcAft>
              <a:buNone/>
            </a:pPr>
            <a:endParaRPr sz="1100" baseline="30000" dirty="0">
              <a:solidFill>
                <a:schemeClr val="lt2"/>
              </a:solidFill>
              <a:latin typeface="Times New Roman"/>
              <a:ea typeface="Times New Roman"/>
              <a:cs typeface="Times New Roman"/>
              <a:sym typeface="Times New Roman"/>
            </a:endParaRPr>
          </a:p>
          <a:p>
            <a:pPr marL="0" lvl="0" indent="0" rtl="0">
              <a:spcBef>
                <a:spcPts val="1600"/>
              </a:spcBef>
              <a:spcAft>
                <a:spcPts val="1600"/>
              </a:spcAft>
              <a:buNone/>
            </a:pPr>
            <a:endParaRPr sz="1100" dirty="0">
              <a:solidFill>
                <a:schemeClr val="lt2"/>
              </a:solidFill>
              <a:latin typeface="Times New Roman"/>
              <a:ea typeface="Times New Roman"/>
              <a:cs typeface="Times New Roman"/>
              <a:sym typeface="Times New Roman"/>
            </a:endParaRPr>
          </a:p>
        </p:txBody>
      </p:sp>
      <p:pic>
        <p:nvPicPr>
          <p:cNvPr id="148" name="Shape 148"/>
          <p:cNvPicPr preferRelativeResize="0"/>
          <p:nvPr/>
        </p:nvPicPr>
        <p:blipFill>
          <a:blip r:embed="rId3">
            <a:alphaModFix/>
          </a:blip>
          <a:stretch>
            <a:fillRect/>
          </a:stretch>
        </p:blipFill>
        <p:spPr>
          <a:xfrm>
            <a:off x="3564429" y="4"/>
            <a:ext cx="2484524" cy="1771576"/>
          </a:xfrm>
          <a:prstGeom prst="rect">
            <a:avLst/>
          </a:prstGeom>
          <a:noFill/>
          <a:ln>
            <a:noFill/>
          </a:ln>
        </p:spPr>
      </p:pic>
      <p:pic>
        <p:nvPicPr>
          <p:cNvPr id="149" name="Shape 149"/>
          <p:cNvPicPr preferRelativeResize="0"/>
          <p:nvPr/>
        </p:nvPicPr>
        <p:blipFill>
          <a:blip r:embed="rId4">
            <a:alphaModFix/>
          </a:blip>
          <a:stretch>
            <a:fillRect/>
          </a:stretch>
        </p:blipFill>
        <p:spPr>
          <a:xfrm>
            <a:off x="6438550" y="0"/>
            <a:ext cx="2484526" cy="178832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Reconditioning- </a:t>
            </a:r>
            <a:br>
              <a:rPr lang="en" dirty="0"/>
            </a:br>
            <a:r>
              <a:rPr lang="en" dirty="0"/>
              <a:t>Yoga</a:t>
            </a:r>
            <a:endParaRPr dirty="0"/>
          </a:p>
        </p:txBody>
      </p:sp>
      <p:sp>
        <p:nvSpPr>
          <p:cNvPr id="147" name="Shape 1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600" dirty="0"/>
          </a:p>
          <a:p>
            <a:pPr marL="0" lvl="0" indent="0" algn="just" rtl="0">
              <a:spcBef>
                <a:spcPts val="0"/>
              </a:spcBef>
              <a:spcAft>
                <a:spcPts val="0"/>
              </a:spcAft>
              <a:buNone/>
            </a:pPr>
            <a:endParaRPr sz="1600" dirty="0"/>
          </a:p>
          <a:p>
            <a:pPr marL="0" lvl="0" indent="0">
              <a:spcBef>
                <a:spcPts val="1600"/>
              </a:spcBef>
              <a:spcAft>
                <a:spcPts val="0"/>
              </a:spcAft>
              <a:buNone/>
            </a:pPr>
            <a:endParaRPr lang="en-US" sz="1600" baseline="30000" dirty="0">
              <a:solidFill>
                <a:schemeClr val="lt2"/>
              </a:solidFill>
              <a:latin typeface="Average" panose="020B0604020202020204" charset="0"/>
              <a:ea typeface="Times New Roman"/>
              <a:cs typeface="Times New Roman"/>
              <a:sym typeface="Times New Roman"/>
            </a:endParaRPr>
          </a:p>
          <a:p>
            <a:pPr marL="0" indent="0">
              <a:spcBef>
                <a:spcPts val="1600"/>
              </a:spcBef>
              <a:buNone/>
            </a:pPr>
            <a:r>
              <a:rPr lang="en-US" sz="1600" baseline="30000" dirty="0">
                <a:solidFill>
                  <a:schemeClr val="lt2"/>
                </a:solidFill>
                <a:latin typeface="Average" panose="020B0604020202020204" charset="0"/>
                <a:ea typeface="Times New Roman"/>
                <a:cs typeface="Times New Roman"/>
                <a:sym typeface="Times New Roman"/>
              </a:rPr>
              <a:t>				</a:t>
            </a:r>
            <a:r>
              <a:rPr lang="en-US" sz="1800" baseline="30000" dirty="0">
                <a:solidFill>
                  <a:schemeClr val="lt2"/>
                </a:solidFill>
                <a:latin typeface="Average" panose="020B0604020202020204" charset="0"/>
                <a:ea typeface="Times New Roman"/>
                <a:cs typeface="Times New Roman"/>
                <a:sym typeface="Times New Roman"/>
              </a:rPr>
              <a:t>Another Large RCT (n=228) compared 12-week </a:t>
            </a:r>
            <a:r>
              <a:rPr lang="en-US" sz="1800" baseline="30000" dirty="0" err="1">
                <a:solidFill>
                  <a:schemeClr val="lt2"/>
                </a:solidFill>
                <a:latin typeface="Average" panose="020B0604020202020204" charset="0"/>
                <a:ea typeface="Times New Roman"/>
                <a:cs typeface="Times New Roman"/>
                <a:sym typeface="Times New Roman"/>
              </a:rPr>
              <a:t>Viniyoga</a:t>
            </a:r>
            <a:r>
              <a:rPr lang="en-US" sz="1800" baseline="30000" dirty="0">
                <a:solidFill>
                  <a:schemeClr val="lt2"/>
                </a:solidFill>
                <a:latin typeface="Average" panose="020B0604020202020204" charset="0"/>
                <a:ea typeface="Times New Roman"/>
                <a:cs typeface="Times New Roman"/>
                <a:sym typeface="Times New Roman"/>
              </a:rPr>
              <a:t> program (5-11 postures, 				~50 min practice, weekly) to a self-care book or traditional stretching (~15 				exercises, ~50 min practice, weekly</a:t>
            </a:r>
            <a:r>
              <a:rPr lang="en" sz="1800" dirty="0"/>
              <a:t> </a:t>
            </a:r>
            <a:r>
              <a:rPr lang="en-US" sz="1800" baseline="30000" dirty="0">
                <a:solidFill>
                  <a:schemeClr val="lt2"/>
                </a:solidFill>
                <a:latin typeface="Average" panose="020B0604020202020204" charset="0"/>
                <a:ea typeface="Times New Roman"/>
                <a:cs typeface="Times New Roman"/>
                <a:sym typeface="Times New Roman"/>
              </a:rPr>
              <a:t>(9a/b)</a:t>
            </a:r>
          </a:p>
          <a:p>
            <a:pPr marL="0" lvl="0" indent="0">
              <a:spcBef>
                <a:spcPts val="1600"/>
              </a:spcBef>
              <a:spcAft>
                <a:spcPts val="0"/>
              </a:spcAft>
              <a:buNone/>
            </a:pPr>
            <a:r>
              <a:rPr lang="en-US" sz="1800" baseline="30000" dirty="0">
                <a:solidFill>
                  <a:schemeClr val="lt2"/>
                </a:solidFill>
                <a:latin typeface="Average" panose="020B0604020202020204" charset="0"/>
                <a:ea typeface="Times New Roman"/>
                <a:cs typeface="Times New Roman"/>
                <a:sym typeface="Times New Roman"/>
              </a:rPr>
              <a:t>				</a:t>
            </a:r>
            <a:r>
              <a:rPr lang="en-US" sz="1800" baseline="30000" dirty="0" err="1">
                <a:solidFill>
                  <a:schemeClr val="lt2"/>
                </a:solidFill>
                <a:latin typeface="Average" panose="020B0604020202020204" charset="0"/>
                <a:ea typeface="Times New Roman"/>
                <a:cs typeface="Times New Roman"/>
                <a:sym typeface="Times New Roman"/>
              </a:rPr>
              <a:t>Viniyoga</a:t>
            </a:r>
            <a:r>
              <a:rPr lang="en-US" sz="1800" baseline="30000" dirty="0">
                <a:solidFill>
                  <a:schemeClr val="lt2"/>
                </a:solidFill>
                <a:latin typeface="Average" panose="020B0604020202020204" charset="0"/>
                <a:ea typeface="Times New Roman"/>
                <a:cs typeface="Times New Roman"/>
                <a:sym typeface="Times New Roman"/>
              </a:rPr>
              <a:t> was superior to self-care book for reduction on measures of Disability 				(~9 </a:t>
            </a:r>
            <a:r>
              <a:rPr lang="en-US" sz="1800" baseline="30000" dirty="0">
                <a:solidFill>
                  <a:schemeClr val="lt2"/>
                </a:solidFill>
                <a:latin typeface="Average" panose="020B0604020202020204" charset="0"/>
                <a:ea typeface="Times New Roman"/>
                <a:cs typeface="Times New Roman"/>
                <a:sym typeface="Wingdings" panose="05000000000000000000" pitchFamily="2" charset="2"/>
              </a:rPr>
              <a:t> ~4.5)</a:t>
            </a:r>
            <a:r>
              <a:rPr lang="en-US" sz="1800" baseline="30000" dirty="0">
                <a:solidFill>
                  <a:schemeClr val="lt2"/>
                </a:solidFill>
                <a:latin typeface="Average" panose="020B0604020202020204" charset="0"/>
                <a:ea typeface="Times New Roman"/>
                <a:cs typeface="Times New Roman"/>
                <a:sym typeface="Times New Roman"/>
              </a:rPr>
              <a:t> and </a:t>
            </a:r>
            <a:r>
              <a:rPr lang="en-US" sz="1800" baseline="30000" dirty="0" err="1">
                <a:solidFill>
                  <a:schemeClr val="lt2"/>
                </a:solidFill>
                <a:latin typeface="Average" panose="020B0604020202020204" charset="0"/>
                <a:ea typeface="Times New Roman"/>
                <a:cs typeface="Times New Roman"/>
                <a:sym typeface="Times New Roman"/>
              </a:rPr>
              <a:t>Bothersomeness</a:t>
            </a:r>
            <a:r>
              <a:rPr lang="en-US" sz="1800" baseline="30000" dirty="0">
                <a:solidFill>
                  <a:schemeClr val="lt2"/>
                </a:solidFill>
                <a:latin typeface="Average" panose="020B0604020202020204" charset="0"/>
                <a:ea typeface="Times New Roman"/>
                <a:cs typeface="Times New Roman"/>
                <a:sym typeface="Times New Roman"/>
              </a:rPr>
              <a:t> of Pain, sustained at 26 weeks. Traditional 				</a:t>
            </a:r>
          </a:p>
          <a:p>
            <a:pPr marL="0" lvl="0" indent="0">
              <a:spcBef>
                <a:spcPts val="1600"/>
              </a:spcBef>
              <a:spcAft>
                <a:spcPts val="0"/>
              </a:spcAft>
              <a:buNone/>
            </a:pPr>
            <a:r>
              <a:rPr lang="en-US" sz="1800" baseline="30000" dirty="0">
                <a:solidFill>
                  <a:schemeClr val="lt2"/>
                </a:solidFill>
                <a:latin typeface="Average" panose="020B0604020202020204" charset="0"/>
                <a:ea typeface="Times New Roman"/>
                <a:cs typeface="Times New Roman"/>
                <a:sym typeface="Times New Roman"/>
              </a:rPr>
              <a:t>				Traditional stretching had comparable results</a:t>
            </a:r>
          </a:p>
          <a:p>
            <a:pPr marL="0" lvl="0" indent="0">
              <a:spcBef>
                <a:spcPts val="1600"/>
              </a:spcBef>
              <a:spcAft>
                <a:spcPts val="0"/>
              </a:spcAft>
              <a:buNone/>
            </a:pPr>
            <a:endParaRPr sz="1100" baseline="30000" dirty="0">
              <a:solidFill>
                <a:schemeClr val="lt2"/>
              </a:solidFill>
              <a:latin typeface="Times New Roman"/>
              <a:ea typeface="Times New Roman"/>
              <a:cs typeface="Times New Roman"/>
              <a:sym typeface="Times New Roman"/>
            </a:endParaRPr>
          </a:p>
          <a:p>
            <a:pPr marL="0" lvl="0" indent="0" rtl="0">
              <a:spcBef>
                <a:spcPts val="1600"/>
              </a:spcBef>
              <a:spcAft>
                <a:spcPts val="1600"/>
              </a:spcAft>
              <a:buNone/>
            </a:pPr>
            <a:endParaRPr sz="1100" dirty="0">
              <a:solidFill>
                <a:schemeClr val="lt2"/>
              </a:solidFill>
              <a:latin typeface="Times New Roman"/>
              <a:ea typeface="Times New Roman"/>
              <a:cs typeface="Times New Roman"/>
              <a:sym typeface="Times New Roman"/>
            </a:endParaRPr>
          </a:p>
        </p:txBody>
      </p:sp>
      <p:pic>
        <p:nvPicPr>
          <p:cNvPr id="3074" name="Picture 2" descr="Image result for viniyoga">
            <a:extLst>
              <a:ext uri="{FF2B5EF4-FFF2-40B4-BE49-F238E27FC236}">
                <a16:creationId xmlns:a16="http://schemas.microsoft.com/office/drawing/2014/main" id="{BA522AED-68F3-4843-A2B7-034E8ED26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961" y="0"/>
            <a:ext cx="4153039" cy="21784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F505176-770D-4A9B-B39B-9FE57AF6D32C}"/>
              </a:ext>
            </a:extLst>
          </p:cNvPr>
          <p:cNvPicPr>
            <a:picLocks noChangeAspect="1"/>
          </p:cNvPicPr>
          <p:nvPr/>
        </p:nvPicPr>
        <p:blipFill>
          <a:blip r:embed="rId4"/>
          <a:stretch>
            <a:fillRect/>
          </a:stretch>
        </p:blipFill>
        <p:spPr>
          <a:xfrm>
            <a:off x="311700" y="1462750"/>
            <a:ext cx="2981583" cy="3505603"/>
          </a:xfrm>
          <a:prstGeom prst="rect">
            <a:avLst/>
          </a:prstGeom>
        </p:spPr>
      </p:pic>
    </p:spTree>
    <p:extLst>
      <p:ext uri="{BB962C8B-B14F-4D97-AF65-F5344CB8AC3E}">
        <p14:creationId xmlns:p14="http://schemas.microsoft.com/office/powerpoint/2010/main" val="3843217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Internal/Stress Management</a:t>
            </a:r>
            <a:endParaRPr dirty="0"/>
          </a:p>
        </p:txBody>
      </p:sp>
      <p:sp>
        <p:nvSpPr>
          <p:cNvPr id="155" name="Shape 1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300" b="1" u="sng" dirty="0">
                <a:solidFill>
                  <a:schemeClr val="lt2"/>
                </a:solidFill>
              </a:rPr>
              <a:t>Cognitive-Behavioral Therapy</a:t>
            </a:r>
            <a:r>
              <a:rPr lang="en" sz="1300" b="1" dirty="0">
                <a:solidFill>
                  <a:schemeClr val="lt2"/>
                </a:solidFill>
              </a:rPr>
              <a:t>: </a:t>
            </a:r>
            <a:r>
              <a:rPr lang="en" sz="1300" dirty="0">
                <a:solidFill>
                  <a:schemeClr val="lt2"/>
                </a:solidFill>
              </a:rPr>
              <a:t>Research has found that severity of psychological distress is more predictive of pain severity than physical indicators (e.g. disc protrusion, etc). Decreasing pain phobia and increasing behavioral activation are central components of treatment. Classic CBT and Acceptance/mindfulness based BT have similar effect size (~.35-.55) on different measures such as: acceptance, pain catastrophizing, social role participation, quality of life, depression, analgesic use. Pain severity less impacted, or reductions occur later.</a:t>
            </a:r>
            <a:r>
              <a:rPr lang="en" sz="1300" baseline="30000" dirty="0">
                <a:solidFill>
                  <a:schemeClr val="lt2"/>
                </a:solidFill>
              </a:rPr>
              <a:t>11,12,13</a:t>
            </a:r>
            <a:endParaRPr sz="1300" baseline="30000" dirty="0">
              <a:solidFill>
                <a:schemeClr val="lt2"/>
              </a:solidFill>
            </a:endParaRPr>
          </a:p>
          <a:p>
            <a:pPr marL="0" lvl="0" indent="0" algn="just" rtl="0">
              <a:spcBef>
                <a:spcPts val="0"/>
              </a:spcBef>
              <a:spcAft>
                <a:spcPts val="0"/>
              </a:spcAft>
              <a:buNone/>
            </a:pPr>
            <a:endParaRPr sz="1300" dirty="0">
              <a:solidFill>
                <a:schemeClr val="lt2"/>
              </a:solidFill>
            </a:endParaRPr>
          </a:p>
          <a:p>
            <a:pPr marL="0" lvl="0" indent="0" algn="just" rtl="0">
              <a:spcBef>
                <a:spcPts val="0"/>
              </a:spcBef>
              <a:spcAft>
                <a:spcPts val="0"/>
              </a:spcAft>
              <a:buNone/>
            </a:pPr>
            <a:r>
              <a:rPr lang="en" sz="1300" b="1" u="sng" dirty="0">
                <a:solidFill>
                  <a:schemeClr val="lt2"/>
                </a:solidFill>
              </a:rPr>
              <a:t>Emotional Awareness/Mind-Body Interventions</a:t>
            </a:r>
            <a:r>
              <a:rPr lang="en" sz="1300" b="1" dirty="0">
                <a:solidFill>
                  <a:schemeClr val="lt2"/>
                </a:solidFill>
              </a:rPr>
              <a:t>: </a:t>
            </a:r>
            <a:r>
              <a:rPr lang="en" sz="1300" dirty="0">
                <a:solidFill>
                  <a:schemeClr val="lt2"/>
                </a:solidFill>
              </a:rPr>
              <a:t>Stress is a central component of pain severity, and managing these stressors can be remarkably helpful for improving pain sensation.</a:t>
            </a:r>
            <a:endParaRPr sz="1300" dirty="0">
              <a:solidFill>
                <a:schemeClr val="lt2"/>
              </a:solidFill>
            </a:endParaRPr>
          </a:p>
          <a:p>
            <a:pPr marL="0" lvl="0" indent="0" algn="just" rtl="0">
              <a:spcBef>
                <a:spcPts val="0"/>
              </a:spcBef>
              <a:spcAft>
                <a:spcPts val="0"/>
              </a:spcAft>
              <a:buNone/>
            </a:pPr>
            <a:r>
              <a:rPr lang="en" sz="1300" dirty="0">
                <a:solidFill>
                  <a:schemeClr val="lt2"/>
                </a:solidFill>
              </a:rPr>
              <a:t> </a:t>
            </a:r>
            <a:endParaRPr sz="1300" dirty="0">
              <a:solidFill>
                <a:schemeClr val="lt2"/>
              </a:solidFill>
            </a:endParaRPr>
          </a:p>
          <a:p>
            <a:pPr marL="0" lvl="0" indent="0" algn="just" rtl="0">
              <a:spcBef>
                <a:spcPts val="0"/>
              </a:spcBef>
              <a:spcAft>
                <a:spcPts val="0"/>
              </a:spcAft>
              <a:buNone/>
            </a:pPr>
            <a:r>
              <a:rPr lang="en" sz="1300" b="1" u="sng" dirty="0">
                <a:solidFill>
                  <a:schemeClr val="lt2"/>
                </a:solidFill>
              </a:rPr>
              <a:t>Mindfulness</a:t>
            </a:r>
            <a:r>
              <a:rPr lang="en" sz="1300" u="sng" dirty="0">
                <a:solidFill>
                  <a:schemeClr val="lt2"/>
                </a:solidFill>
              </a:rPr>
              <a:t>/</a:t>
            </a:r>
            <a:r>
              <a:rPr lang="en" sz="1300" b="1" u="sng" dirty="0">
                <a:solidFill>
                  <a:schemeClr val="lt2"/>
                </a:solidFill>
              </a:rPr>
              <a:t>Compassion</a:t>
            </a:r>
            <a:r>
              <a:rPr lang="en" sz="1300" dirty="0">
                <a:solidFill>
                  <a:schemeClr val="lt2"/>
                </a:solidFill>
              </a:rPr>
              <a:t>: Over 100 randomized clinical trials have shown that mindfulness training (such as Mindfulness Based Stress Reduction courses) improve a variety of medical conditions, including reducing the perception of pain severity by 30-50%. Similar effect size to CBT.</a:t>
            </a:r>
            <a:r>
              <a:rPr lang="en" sz="1300" baseline="30000" dirty="0">
                <a:solidFill>
                  <a:schemeClr val="lt2"/>
                </a:solidFill>
              </a:rPr>
              <a:t>14,15</a:t>
            </a:r>
            <a:endParaRPr sz="1300" baseline="30000" dirty="0">
              <a:solidFill>
                <a:schemeClr val="lt2"/>
              </a:solidFill>
            </a:endParaRPr>
          </a:p>
          <a:p>
            <a:pPr marL="0" lvl="0" indent="0" algn="just" rtl="0">
              <a:spcBef>
                <a:spcPts val="0"/>
              </a:spcBef>
              <a:spcAft>
                <a:spcPts val="0"/>
              </a:spcAft>
              <a:buNone/>
            </a:pPr>
            <a:r>
              <a:rPr lang="en" sz="1300" dirty="0">
                <a:solidFill>
                  <a:schemeClr val="lt2"/>
                </a:solidFill>
              </a:rPr>
              <a:t> </a:t>
            </a:r>
            <a:endParaRPr sz="1300" dirty="0">
              <a:solidFill>
                <a:schemeClr val="lt2"/>
              </a:solidFill>
            </a:endParaRPr>
          </a:p>
          <a:p>
            <a:pPr marL="0" lvl="0" indent="0">
              <a:spcBef>
                <a:spcPts val="0"/>
              </a:spcBef>
              <a:spcAft>
                <a:spcPts val="0"/>
              </a:spcAft>
              <a:buNone/>
            </a:pPr>
            <a:r>
              <a:rPr lang="en" sz="1300" b="1" u="sng" dirty="0">
                <a:solidFill>
                  <a:schemeClr val="lt2"/>
                </a:solidFill>
              </a:rPr>
              <a:t>Hypnosis</a:t>
            </a:r>
            <a:r>
              <a:rPr lang="en" sz="1300" dirty="0">
                <a:solidFill>
                  <a:schemeClr val="lt2"/>
                </a:solidFill>
              </a:rPr>
              <a:t>: A 2003 study found that hypno-analgesia can significantly improve : ratings of pain, need for analgesics or sedation, nausea and vomiting, and length of stay in hospitals</a:t>
            </a:r>
            <a:endParaRPr sz="1300" dirty="0">
              <a:solidFill>
                <a:schemeClr val="lt2"/>
              </a:solidFill>
            </a:endParaRPr>
          </a:p>
          <a:p>
            <a:pPr marL="0" indent="0">
              <a:spcBef>
                <a:spcPts val="1600"/>
              </a:spcBef>
              <a:buNone/>
            </a:pPr>
            <a:r>
              <a:rPr lang="en" sz="1300" b="1" u="sng" dirty="0">
                <a:solidFill>
                  <a:schemeClr val="lt2"/>
                </a:solidFill>
              </a:rPr>
              <a:t>Biofeedback/Neurofeedbac</a:t>
            </a:r>
            <a:r>
              <a:rPr lang="en-US" sz="1300" b="1" u="sng" dirty="0">
                <a:solidFill>
                  <a:schemeClr val="lt2"/>
                </a:solidFill>
              </a:rPr>
              <a:t>k</a:t>
            </a:r>
            <a:r>
              <a:rPr lang="en" sz="1300" b="1" u="sng" dirty="0">
                <a:solidFill>
                  <a:schemeClr val="lt2"/>
                </a:solidFill>
              </a:rPr>
              <a:t>: </a:t>
            </a:r>
            <a:r>
              <a:rPr lang="en-US" sz="1300" dirty="0">
                <a:solidFill>
                  <a:schemeClr val="lt2"/>
                </a:solidFill>
              </a:rPr>
              <a:t>One study of CRPS found NFB helpful for reducing pain severity by one SD</a:t>
            </a:r>
            <a:r>
              <a:rPr lang="en" sz="1300" baseline="30000" dirty="0">
                <a:solidFill>
                  <a:schemeClr val="lt2"/>
                </a:solidFill>
              </a:rPr>
              <a:t>16</a:t>
            </a:r>
          </a:p>
          <a:p>
            <a:pPr marL="0" lvl="0" indent="0" rtl="0">
              <a:spcBef>
                <a:spcPts val="1600"/>
              </a:spcBef>
              <a:spcAft>
                <a:spcPts val="0"/>
              </a:spcAft>
              <a:buNone/>
            </a:pPr>
            <a:endParaRPr sz="1300" dirty="0">
              <a:solidFill>
                <a:schemeClr val="lt2"/>
              </a:solidFill>
            </a:endParaRPr>
          </a:p>
          <a:p>
            <a:pPr marL="0" lvl="0" indent="0" rtl="0">
              <a:spcBef>
                <a:spcPts val="1600"/>
              </a:spcBef>
              <a:spcAft>
                <a:spcPts val="1600"/>
              </a:spcAft>
              <a:buNone/>
            </a:pPr>
            <a:endParaRPr sz="1100" dirty="0">
              <a:solidFill>
                <a:schemeClr val="lt2"/>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External/Manipulative</a:t>
            </a:r>
            <a:endParaRPr dirty="0"/>
          </a:p>
        </p:txBody>
      </p:sp>
      <p:sp>
        <p:nvSpPr>
          <p:cNvPr id="161" name="Shape 1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300" b="1" u="sng" dirty="0">
                <a:solidFill>
                  <a:schemeClr val="lt2"/>
                </a:solidFill>
              </a:rPr>
              <a:t>Non-thrust manual (Non-HVLA) therapy</a:t>
            </a:r>
            <a:r>
              <a:rPr lang="en" sz="1300" b="1" dirty="0">
                <a:solidFill>
                  <a:schemeClr val="lt2"/>
                </a:solidFill>
              </a:rPr>
              <a:t>: </a:t>
            </a:r>
            <a:r>
              <a:rPr lang="en" sz="1300" dirty="0">
                <a:solidFill>
                  <a:schemeClr val="lt2"/>
                </a:solidFill>
              </a:rPr>
              <a:t>e.g.</a:t>
            </a:r>
            <a:r>
              <a:rPr lang="en" sz="1300" b="1" dirty="0">
                <a:solidFill>
                  <a:schemeClr val="lt2"/>
                </a:solidFill>
              </a:rPr>
              <a:t> </a:t>
            </a:r>
            <a:r>
              <a:rPr lang="en" sz="1300" dirty="0">
                <a:solidFill>
                  <a:schemeClr val="lt2"/>
                </a:solidFill>
              </a:rPr>
              <a:t>muscle energy techniques, strain-counter strain, myofascial release, spine mobilization, and cranio-sacral therapy.</a:t>
            </a:r>
            <a:endParaRPr sz="1300" dirty="0">
              <a:solidFill>
                <a:schemeClr val="lt2"/>
              </a:solidFill>
            </a:endParaRPr>
          </a:p>
          <a:p>
            <a:pPr marL="0" lvl="0" indent="0" algn="just" rtl="0">
              <a:spcBef>
                <a:spcPts val="0"/>
              </a:spcBef>
              <a:spcAft>
                <a:spcPts val="0"/>
              </a:spcAft>
              <a:buNone/>
            </a:pPr>
            <a:r>
              <a:rPr lang="en" sz="1300" dirty="0">
                <a:solidFill>
                  <a:schemeClr val="lt2"/>
                </a:solidFill>
              </a:rPr>
              <a:t> </a:t>
            </a:r>
            <a:endParaRPr sz="1300" dirty="0">
              <a:solidFill>
                <a:schemeClr val="lt2"/>
              </a:solidFill>
            </a:endParaRPr>
          </a:p>
          <a:p>
            <a:pPr marL="0" lvl="0" indent="0" algn="just" rtl="0">
              <a:spcBef>
                <a:spcPts val="0"/>
              </a:spcBef>
              <a:spcAft>
                <a:spcPts val="0"/>
              </a:spcAft>
              <a:buNone/>
            </a:pPr>
            <a:r>
              <a:rPr lang="en" sz="1300" b="1" u="sng" dirty="0">
                <a:solidFill>
                  <a:schemeClr val="lt2"/>
                </a:solidFill>
              </a:rPr>
              <a:t>Massage</a:t>
            </a:r>
            <a:r>
              <a:rPr lang="en" sz="1300" b="1" dirty="0">
                <a:solidFill>
                  <a:schemeClr val="lt2"/>
                </a:solidFill>
              </a:rPr>
              <a:t>: </a:t>
            </a:r>
            <a:r>
              <a:rPr lang="en" sz="1300" dirty="0">
                <a:solidFill>
                  <a:schemeClr val="lt2"/>
                </a:solidFill>
              </a:rPr>
              <a:t>A Cochrane review states that massage produces similar improvement in back function and pain as exercise and better short-term outcomes compared to mobilization, relaxation therapy, physical therapy, acupuncture and self-care education.</a:t>
            </a:r>
            <a:endParaRPr sz="1300" dirty="0">
              <a:solidFill>
                <a:schemeClr val="lt2"/>
              </a:solidFill>
            </a:endParaRPr>
          </a:p>
          <a:p>
            <a:pPr marL="0" lvl="0" indent="0" algn="just" rtl="0">
              <a:spcBef>
                <a:spcPts val="0"/>
              </a:spcBef>
              <a:spcAft>
                <a:spcPts val="0"/>
              </a:spcAft>
              <a:buNone/>
            </a:pPr>
            <a:r>
              <a:rPr lang="en" sz="1300" dirty="0">
                <a:solidFill>
                  <a:schemeClr val="lt2"/>
                </a:solidFill>
              </a:rPr>
              <a:t> </a:t>
            </a:r>
            <a:endParaRPr sz="1300" dirty="0">
              <a:solidFill>
                <a:schemeClr val="lt2"/>
              </a:solidFill>
            </a:endParaRPr>
          </a:p>
          <a:p>
            <a:pPr marL="0" lvl="0" indent="0" algn="just" rtl="0">
              <a:spcBef>
                <a:spcPts val="0"/>
              </a:spcBef>
              <a:spcAft>
                <a:spcPts val="0"/>
              </a:spcAft>
              <a:buNone/>
            </a:pPr>
            <a:r>
              <a:rPr lang="en" sz="1300" b="1" u="sng" dirty="0">
                <a:solidFill>
                  <a:schemeClr val="lt2"/>
                </a:solidFill>
              </a:rPr>
              <a:t>Acupuncture</a:t>
            </a:r>
            <a:r>
              <a:rPr lang="en" sz="1300" b="1" dirty="0">
                <a:solidFill>
                  <a:schemeClr val="lt2"/>
                </a:solidFill>
              </a:rPr>
              <a:t>: </a:t>
            </a:r>
            <a:r>
              <a:rPr lang="en" sz="1300" dirty="0">
                <a:solidFill>
                  <a:schemeClr val="lt2"/>
                </a:solidFill>
              </a:rPr>
              <a:t>Often can be more effective that standard medical treatments for conditions such as headaches/ migraines and neck/low back/knee pain. </a:t>
            </a:r>
            <a:r>
              <a:rPr lang="en-US" sz="1300" dirty="0">
                <a:solidFill>
                  <a:schemeClr val="lt2"/>
                </a:solidFill>
              </a:rPr>
              <a:t>Also has significant properties of relaxation and motivational health coaching</a:t>
            </a:r>
            <a:endParaRPr sz="1300" dirty="0">
              <a:solidFill>
                <a:schemeClr val="lt2"/>
              </a:solidFill>
            </a:endParaRPr>
          </a:p>
          <a:p>
            <a:pPr marL="0" lvl="0" indent="0" algn="just" rtl="0">
              <a:spcBef>
                <a:spcPts val="0"/>
              </a:spcBef>
              <a:spcAft>
                <a:spcPts val="0"/>
              </a:spcAft>
              <a:buNone/>
            </a:pPr>
            <a:r>
              <a:rPr lang="en" sz="1300" dirty="0">
                <a:solidFill>
                  <a:schemeClr val="lt2"/>
                </a:solidFill>
              </a:rPr>
              <a:t> </a:t>
            </a:r>
            <a:endParaRPr sz="1300" dirty="0">
              <a:solidFill>
                <a:schemeClr val="lt2"/>
              </a:solidFill>
            </a:endParaRPr>
          </a:p>
          <a:p>
            <a:pPr marL="0" lvl="0" indent="0">
              <a:spcBef>
                <a:spcPts val="0"/>
              </a:spcBef>
              <a:spcAft>
                <a:spcPts val="0"/>
              </a:spcAft>
              <a:buNone/>
            </a:pPr>
            <a:r>
              <a:rPr lang="en" sz="1300" b="1" u="sng" dirty="0">
                <a:solidFill>
                  <a:schemeClr val="lt2"/>
                </a:solidFill>
              </a:rPr>
              <a:t>Assistive Devices/</a:t>
            </a:r>
            <a:r>
              <a:rPr lang="en-US" sz="1300" b="1" u="sng" dirty="0">
                <a:solidFill>
                  <a:schemeClr val="lt2"/>
                </a:solidFill>
              </a:rPr>
              <a:t>Techniques: </a:t>
            </a:r>
            <a:r>
              <a:rPr lang="en" sz="1300" dirty="0">
                <a:solidFill>
                  <a:schemeClr val="lt2"/>
                </a:solidFill>
              </a:rPr>
              <a:t>such as TENS/Quell/Cefaly; infrared sauna, </a:t>
            </a:r>
            <a:r>
              <a:rPr lang="en-US" sz="1300" dirty="0">
                <a:solidFill>
                  <a:schemeClr val="lt2"/>
                </a:solidFill>
              </a:rPr>
              <a:t>cryotherapy, contrast therapy</a:t>
            </a:r>
            <a:r>
              <a:rPr lang="en" sz="1300" dirty="0">
                <a:solidFill>
                  <a:schemeClr val="lt2"/>
                </a:solidFill>
              </a:rPr>
              <a:t> etc</a:t>
            </a:r>
            <a:endParaRPr sz="1300" dirty="0">
              <a:solidFill>
                <a:schemeClr val="lt2"/>
              </a:solidFill>
            </a:endParaRPr>
          </a:p>
          <a:p>
            <a:pPr marL="0" lvl="0" indent="0" algn="just" rtl="0">
              <a:spcBef>
                <a:spcPts val="1600"/>
              </a:spcBef>
              <a:spcAft>
                <a:spcPts val="0"/>
              </a:spcAft>
              <a:buNone/>
            </a:pPr>
            <a:endParaRPr lang="en" sz="1300" b="1" u="sng" dirty="0">
              <a:solidFill>
                <a:schemeClr val="lt2"/>
              </a:solidFill>
            </a:endParaRPr>
          </a:p>
          <a:p>
            <a:pPr marL="0" lvl="0" indent="0" algn="just" rtl="0">
              <a:spcBef>
                <a:spcPts val="1600"/>
              </a:spcBef>
              <a:spcAft>
                <a:spcPts val="0"/>
              </a:spcAft>
              <a:buNone/>
            </a:pPr>
            <a:r>
              <a:rPr lang="en-US" sz="1300" i="1" u="sng" dirty="0">
                <a:solidFill>
                  <a:schemeClr val="lt2"/>
                </a:solidFill>
              </a:rPr>
              <a:t>Note regarding </a:t>
            </a:r>
            <a:r>
              <a:rPr lang="en" sz="1300" i="1" u="sng" dirty="0">
                <a:solidFill>
                  <a:schemeClr val="lt2"/>
                </a:solidFill>
              </a:rPr>
              <a:t>Chiropractic/Osteopath- High velocity, low amplitude (HVLA) interventions:</a:t>
            </a:r>
            <a:endParaRPr sz="1300" i="1" u="sng" dirty="0">
              <a:solidFill>
                <a:schemeClr val="lt2"/>
              </a:solidFill>
            </a:endParaRPr>
          </a:p>
          <a:p>
            <a:pPr marL="0" lvl="0" indent="0" algn="just" rtl="0">
              <a:spcBef>
                <a:spcPts val="0"/>
              </a:spcBef>
              <a:spcAft>
                <a:spcPts val="0"/>
              </a:spcAft>
              <a:buNone/>
            </a:pPr>
            <a:r>
              <a:rPr lang="en" sz="1300" dirty="0">
                <a:solidFill>
                  <a:schemeClr val="lt2"/>
                </a:solidFill>
              </a:rPr>
              <a:t>Patients with low back pain are most likely to respond to manipulation if they have pain for less than 16 days, symptoms that do not radiate past the knee, and low fear-avoidance.</a:t>
            </a:r>
            <a:endParaRPr sz="1300" b="1" dirty="0">
              <a:solidFill>
                <a:schemeClr val="l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Examples</a:t>
            </a:r>
            <a:endParaRPr dirty="0"/>
          </a:p>
        </p:txBody>
      </p:sp>
      <p:sp>
        <p:nvSpPr>
          <p:cNvPr id="67" name="Shape 6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400" dirty="0"/>
          </a:p>
          <a:p>
            <a:pPr marL="457200" lvl="0" indent="-317500" rtl="0">
              <a:spcBef>
                <a:spcPts val="1600"/>
              </a:spcBef>
              <a:spcAft>
                <a:spcPts val="0"/>
              </a:spcAft>
              <a:buClr>
                <a:schemeClr val="lt2"/>
              </a:buClr>
              <a:buSzPts val="1400"/>
              <a:buChar char="●"/>
            </a:pPr>
            <a:r>
              <a:rPr lang="en" dirty="0">
                <a:solidFill>
                  <a:schemeClr val="lt2"/>
                </a:solidFill>
              </a:rPr>
              <a:t>Cuts</a:t>
            </a:r>
            <a:endParaRPr dirty="0">
              <a:solidFill>
                <a:schemeClr val="lt2"/>
              </a:solidFill>
            </a:endParaRPr>
          </a:p>
          <a:p>
            <a:pPr marL="457200" lvl="0" indent="-317500" rtl="0">
              <a:spcBef>
                <a:spcPts val="0"/>
              </a:spcBef>
              <a:spcAft>
                <a:spcPts val="0"/>
              </a:spcAft>
              <a:buClr>
                <a:schemeClr val="lt2"/>
              </a:buClr>
              <a:buSzPts val="1400"/>
              <a:buChar char="●"/>
            </a:pPr>
            <a:r>
              <a:rPr lang="en" dirty="0">
                <a:solidFill>
                  <a:schemeClr val="lt2"/>
                </a:solidFill>
              </a:rPr>
              <a:t>Burns</a:t>
            </a:r>
            <a:endParaRPr dirty="0">
              <a:solidFill>
                <a:schemeClr val="lt2"/>
              </a:solidFill>
            </a:endParaRPr>
          </a:p>
          <a:p>
            <a:pPr marL="457200" lvl="0" indent="-317500" rtl="0">
              <a:spcBef>
                <a:spcPts val="0"/>
              </a:spcBef>
              <a:spcAft>
                <a:spcPts val="0"/>
              </a:spcAft>
              <a:buClr>
                <a:schemeClr val="lt2"/>
              </a:buClr>
              <a:buSzPts val="1400"/>
              <a:buChar char="●"/>
            </a:pPr>
            <a:r>
              <a:rPr lang="en" dirty="0">
                <a:solidFill>
                  <a:schemeClr val="lt2"/>
                </a:solidFill>
              </a:rPr>
              <a:t>Fractures</a:t>
            </a:r>
            <a:endParaRPr dirty="0">
              <a:solidFill>
                <a:schemeClr val="lt2"/>
              </a:solidFill>
            </a:endParaRPr>
          </a:p>
          <a:p>
            <a:pPr marL="457200" lvl="0" indent="-317500" rtl="0">
              <a:spcBef>
                <a:spcPts val="0"/>
              </a:spcBef>
              <a:spcAft>
                <a:spcPts val="0"/>
              </a:spcAft>
              <a:buClr>
                <a:schemeClr val="lt2"/>
              </a:buClr>
              <a:buSzPts val="1400"/>
              <a:buChar char="●"/>
            </a:pPr>
            <a:r>
              <a:rPr lang="en" dirty="0">
                <a:solidFill>
                  <a:schemeClr val="lt2"/>
                </a:solidFill>
              </a:rPr>
              <a:t>Child Birth</a:t>
            </a:r>
            <a:endParaRPr dirty="0">
              <a:solidFill>
                <a:schemeClr val="lt2"/>
              </a:solidFill>
            </a:endParaRPr>
          </a:p>
          <a:p>
            <a:pPr marL="457200" lvl="0" indent="-317500" rtl="0">
              <a:spcBef>
                <a:spcPts val="0"/>
              </a:spcBef>
              <a:spcAft>
                <a:spcPts val="0"/>
              </a:spcAft>
              <a:buClr>
                <a:schemeClr val="lt2"/>
              </a:buClr>
              <a:buSzPts val="1400"/>
              <a:buChar char="●"/>
            </a:pPr>
            <a:r>
              <a:rPr lang="en" dirty="0">
                <a:solidFill>
                  <a:schemeClr val="lt2"/>
                </a:solidFill>
              </a:rPr>
              <a:t>Surgery Recovery</a:t>
            </a:r>
            <a:endParaRPr dirty="0">
              <a:solidFill>
                <a:schemeClr val="lt2"/>
              </a:solidFill>
            </a:endParaRPr>
          </a:p>
          <a:p>
            <a:pPr marL="457200" lvl="0" indent="-317500" rtl="0">
              <a:spcBef>
                <a:spcPts val="0"/>
              </a:spcBef>
              <a:spcAft>
                <a:spcPts val="0"/>
              </a:spcAft>
              <a:buClr>
                <a:schemeClr val="lt2"/>
              </a:buClr>
              <a:buSzPts val="1400"/>
              <a:buChar char="●"/>
            </a:pPr>
            <a:r>
              <a:rPr lang="en" dirty="0">
                <a:solidFill>
                  <a:schemeClr val="lt2"/>
                </a:solidFill>
              </a:rPr>
              <a:t>Occasional Headaches</a:t>
            </a:r>
            <a:endParaRPr dirty="0">
              <a:solidFill>
                <a:schemeClr val="lt2"/>
              </a:solidFill>
            </a:endParaRPr>
          </a:p>
          <a:p>
            <a:pPr marL="457200" lvl="0" indent="-317500">
              <a:spcBef>
                <a:spcPts val="0"/>
              </a:spcBef>
              <a:spcAft>
                <a:spcPts val="0"/>
              </a:spcAft>
              <a:buClr>
                <a:schemeClr val="lt2"/>
              </a:buClr>
              <a:buSzPts val="1400"/>
              <a:buChar char="●"/>
            </a:pPr>
            <a:r>
              <a:rPr lang="en" dirty="0">
                <a:solidFill>
                  <a:schemeClr val="lt2"/>
                </a:solidFill>
              </a:rPr>
              <a:t>Etc</a:t>
            </a:r>
            <a:endParaRPr dirty="0">
              <a:solidFill>
                <a:schemeClr val="lt2"/>
              </a:solidFill>
            </a:endParaRPr>
          </a:p>
        </p:txBody>
      </p:sp>
      <p:sp>
        <p:nvSpPr>
          <p:cNvPr id="68" name="Shape 6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400" dirty="0"/>
          </a:p>
          <a:p>
            <a:pPr marL="457200" lvl="0" indent="-317500" rtl="0">
              <a:spcBef>
                <a:spcPts val="1600"/>
              </a:spcBef>
              <a:spcAft>
                <a:spcPts val="0"/>
              </a:spcAft>
              <a:buClr>
                <a:schemeClr val="lt2"/>
              </a:buClr>
              <a:buSzPts val="1400"/>
              <a:buChar char="●"/>
            </a:pPr>
            <a:r>
              <a:rPr lang="en" dirty="0">
                <a:solidFill>
                  <a:schemeClr val="lt2"/>
                </a:solidFill>
              </a:rPr>
              <a:t>Sciatica</a:t>
            </a:r>
            <a:endParaRPr dirty="0">
              <a:solidFill>
                <a:schemeClr val="lt2"/>
              </a:solidFill>
            </a:endParaRPr>
          </a:p>
          <a:p>
            <a:pPr marL="457200" lvl="0" indent="-317500" rtl="0">
              <a:spcBef>
                <a:spcPts val="0"/>
              </a:spcBef>
              <a:spcAft>
                <a:spcPts val="0"/>
              </a:spcAft>
              <a:buClr>
                <a:schemeClr val="lt2"/>
              </a:buClr>
              <a:buSzPts val="1400"/>
              <a:buChar char="●"/>
            </a:pPr>
            <a:r>
              <a:rPr lang="en" dirty="0">
                <a:solidFill>
                  <a:schemeClr val="lt2"/>
                </a:solidFill>
              </a:rPr>
              <a:t>Low Back Pain</a:t>
            </a:r>
            <a:endParaRPr dirty="0">
              <a:solidFill>
                <a:schemeClr val="lt2"/>
              </a:solidFill>
            </a:endParaRPr>
          </a:p>
          <a:p>
            <a:pPr marL="457200" lvl="0" indent="-317500" rtl="0">
              <a:spcBef>
                <a:spcPts val="0"/>
              </a:spcBef>
              <a:spcAft>
                <a:spcPts val="0"/>
              </a:spcAft>
              <a:buClr>
                <a:schemeClr val="lt2"/>
              </a:buClr>
              <a:buSzPts val="1400"/>
              <a:buChar char="●"/>
            </a:pPr>
            <a:r>
              <a:rPr lang="en" dirty="0">
                <a:solidFill>
                  <a:schemeClr val="lt2"/>
                </a:solidFill>
              </a:rPr>
              <a:t>Chronic Knee Pain</a:t>
            </a:r>
            <a:endParaRPr dirty="0">
              <a:solidFill>
                <a:schemeClr val="lt2"/>
              </a:solidFill>
            </a:endParaRPr>
          </a:p>
          <a:p>
            <a:pPr marL="457200" lvl="0" indent="-317500" rtl="0">
              <a:spcBef>
                <a:spcPts val="0"/>
              </a:spcBef>
              <a:spcAft>
                <a:spcPts val="0"/>
              </a:spcAft>
              <a:buClr>
                <a:schemeClr val="lt2"/>
              </a:buClr>
              <a:buSzPts val="1400"/>
              <a:buChar char="●"/>
            </a:pPr>
            <a:r>
              <a:rPr lang="en" dirty="0">
                <a:solidFill>
                  <a:schemeClr val="lt2"/>
                </a:solidFill>
              </a:rPr>
              <a:t>Fibromyalgia</a:t>
            </a:r>
            <a:endParaRPr dirty="0">
              <a:solidFill>
                <a:schemeClr val="lt2"/>
              </a:solidFill>
            </a:endParaRPr>
          </a:p>
          <a:p>
            <a:pPr marL="457200" lvl="0" indent="-317500" rtl="0">
              <a:spcBef>
                <a:spcPts val="0"/>
              </a:spcBef>
              <a:spcAft>
                <a:spcPts val="0"/>
              </a:spcAft>
              <a:buClr>
                <a:schemeClr val="lt2"/>
              </a:buClr>
              <a:buSzPts val="1400"/>
              <a:buChar char="●"/>
            </a:pPr>
            <a:r>
              <a:rPr lang="en" dirty="0">
                <a:solidFill>
                  <a:schemeClr val="lt2"/>
                </a:solidFill>
              </a:rPr>
              <a:t>Neuropathies</a:t>
            </a:r>
            <a:endParaRPr dirty="0">
              <a:solidFill>
                <a:schemeClr val="lt2"/>
              </a:solidFill>
            </a:endParaRPr>
          </a:p>
          <a:p>
            <a:pPr marL="457200" lvl="0" indent="-317500" rtl="0">
              <a:spcBef>
                <a:spcPts val="0"/>
              </a:spcBef>
              <a:spcAft>
                <a:spcPts val="0"/>
              </a:spcAft>
              <a:buClr>
                <a:schemeClr val="lt2"/>
              </a:buClr>
              <a:buSzPts val="1400"/>
              <a:buChar char="●"/>
            </a:pPr>
            <a:r>
              <a:rPr lang="en" dirty="0">
                <a:solidFill>
                  <a:schemeClr val="lt2"/>
                </a:solidFill>
              </a:rPr>
              <a:t>IBS</a:t>
            </a:r>
            <a:endParaRPr dirty="0">
              <a:solidFill>
                <a:schemeClr val="lt2"/>
              </a:solidFill>
            </a:endParaRPr>
          </a:p>
          <a:p>
            <a:pPr marL="457200" lvl="0" indent="-317500" rtl="0">
              <a:spcBef>
                <a:spcPts val="0"/>
              </a:spcBef>
              <a:spcAft>
                <a:spcPts val="0"/>
              </a:spcAft>
              <a:buClr>
                <a:schemeClr val="lt2"/>
              </a:buClr>
              <a:buSzPts val="1400"/>
              <a:buChar char="●"/>
            </a:pPr>
            <a:r>
              <a:rPr lang="en" dirty="0">
                <a:solidFill>
                  <a:schemeClr val="lt2"/>
                </a:solidFill>
              </a:rPr>
              <a:t>Arthritis</a:t>
            </a:r>
            <a:endParaRPr dirty="0">
              <a:solidFill>
                <a:schemeClr val="lt2"/>
              </a:solidFill>
            </a:endParaRPr>
          </a:p>
          <a:p>
            <a:pPr marL="457200" lvl="0" indent="-317500" rtl="0">
              <a:spcBef>
                <a:spcPts val="0"/>
              </a:spcBef>
              <a:spcAft>
                <a:spcPts val="0"/>
              </a:spcAft>
              <a:buClr>
                <a:schemeClr val="lt2"/>
              </a:buClr>
              <a:buSzPts val="1400"/>
              <a:buChar char="●"/>
            </a:pPr>
            <a:r>
              <a:rPr lang="en" dirty="0">
                <a:solidFill>
                  <a:schemeClr val="lt2"/>
                </a:solidFill>
              </a:rPr>
              <a:t>Bursitis</a:t>
            </a:r>
            <a:endParaRPr dirty="0">
              <a:solidFill>
                <a:schemeClr val="lt2"/>
              </a:solidFill>
            </a:endParaRPr>
          </a:p>
          <a:p>
            <a:pPr marL="457200" lvl="0" indent="-317500" rtl="0">
              <a:spcBef>
                <a:spcPts val="0"/>
              </a:spcBef>
              <a:spcAft>
                <a:spcPts val="0"/>
              </a:spcAft>
              <a:buClr>
                <a:schemeClr val="lt2"/>
              </a:buClr>
              <a:buSzPts val="1400"/>
              <a:buChar char="●"/>
            </a:pPr>
            <a:r>
              <a:rPr lang="en" dirty="0">
                <a:solidFill>
                  <a:schemeClr val="lt2"/>
                </a:solidFill>
              </a:rPr>
              <a:t>Frequent Migraines/Headaches (+8-15/mo)</a:t>
            </a:r>
            <a:endParaRPr dirty="0">
              <a:solidFill>
                <a:schemeClr val="lt2"/>
              </a:solidFill>
            </a:endParaRPr>
          </a:p>
          <a:p>
            <a:pPr marL="457200" lvl="0" indent="-317500" rtl="0">
              <a:spcBef>
                <a:spcPts val="0"/>
              </a:spcBef>
              <a:spcAft>
                <a:spcPts val="0"/>
              </a:spcAft>
              <a:buClr>
                <a:schemeClr val="lt2"/>
              </a:buClr>
              <a:buSzPts val="1400"/>
              <a:buChar char="●"/>
            </a:pPr>
            <a:r>
              <a:rPr lang="en" dirty="0">
                <a:solidFill>
                  <a:schemeClr val="lt2"/>
                </a:solidFill>
              </a:rPr>
              <a:t>Etc</a:t>
            </a:r>
            <a:endParaRPr dirty="0">
              <a:solidFill>
                <a:schemeClr val="lt2"/>
              </a:solidFill>
            </a:endParaRPr>
          </a:p>
          <a:p>
            <a:pPr marL="0" lvl="0" indent="0" algn="ctr" rtl="0">
              <a:spcBef>
                <a:spcPts val="1600"/>
              </a:spcBef>
              <a:spcAft>
                <a:spcPts val="0"/>
              </a:spcAft>
              <a:buNone/>
            </a:pPr>
            <a:endParaRPr sz="2400" dirty="0"/>
          </a:p>
          <a:p>
            <a:pPr marL="0" lvl="0" indent="0" algn="ctr">
              <a:spcBef>
                <a:spcPts val="1600"/>
              </a:spcBef>
              <a:spcAft>
                <a:spcPts val="1600"/>
              </a:spcAft>
              <a:buNone/>
            </a:pPr>
            <a:endParaRPr sz="2400" dirty="0">
              <a:solidFill>
                <a:schemeClr val="lt2"/>
              </a:solidFill>
            </a:endParaRPr>
          </a:p>
        </p:txBody>
      </p:sp>
      <p:pic>
        <p:nvPicPr>
          <p:cNvPr id="69" name="Shape 69"/>
          <p:cNvPicPr preferRelativeResize="0"/>
          <p:nvPr/>
        </p:nvPicPr>
        <p:blipFill>
          <a:blip r:embed="rId3">
            <a:alphaModFix/>
          </a:blip>
          <a:stretch>
            <a:fillRect/>
          </a:stretch>
        </p:blipFill>
        <p:spPr>
          <a:xfrm>
            <a:off x="2414575" y="-50325"/>
            <a:ext cx="4074551" cy="1867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xEl>
                                              <p:pRg st="1" end="1"/>
                                            </p:txEl>
                                          </p:spTgt>
                                        </p:tgtEl>
                                        <p:attrNameLst>
                                          <p:attrName>style.visibility</p:attrName>
                                        </p:attrNameLst>
                                      </p:cBhvr>
                                      <p:to>
                                        <p:strVal val="visible"/>
                                      </p:to>
                                    </p:set>
                                    <p:animEffect transition="in" filter="fade">
                                      <p:cBhvr>
                                        <p:cTn id="7" dur="500"/>
                                        <p:tgtEl>
                                          <p:spTgt spid="6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7">
                                            <p:txEl>
                                              <p:pRg st="2" end="2"/>
                                            </p:txEl>
                                          </p:spTgt>
                                        </p:tgtEl>
                                        <p:attrNameLst>
                                          <p:attrName>style.visibility</p:attrName>
                                        </p:attrNameLst>
                                      </p:cBhvr>
                                      <p:to>
                                        <p:strVal val="visible"/>
                                      </p:to>
                                    </p:set>
                                    <p:animEffect transition="in" filter="fade">
                                      <p:cBhvr>
                                        <p:cTn id="10" dur="500"/>
                                        <p:tgtEl>
                                          <p:spTgt spid="6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7">
                                            <p:txEl>
                                              <p:pRg st="3" end="3"/>
                                            </p:txEl>
                                          </p:spTgt>
                                        </p:tgtEl>
                                        <p:attrNameLst>
                                          <p:attrName>style.visibility</p:attrName>
                                        </p:attrNameLst>
                                      </p:cBhvr>
                                      <p:to>
                                        <p:strVal val="visible"/>
                                      </p:to>
                                    </p:set>
                                    <p:animEffect transition="in" filter="fade">
                                      <p:cBhvr>
                                        <p:cTn id="13" dur="500"/>
                                        <p:tgtEl>
                                          <p:spTgt spid="6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7">
                                            <p:txEl>
                                              <p:pRg st="4" end="4"/>
                                            </p:txEl>
                                          </p:spTgt>
                                        </p:tgtEl>
                                        <p:attrNameLst>
                                          <p:attrName>style.visibility</p:attrName>
                                        </p:attrNameLst>
                                      </p:cBhvr>
                                      <p:to>
                                        <p:strVal val="visible"/>
                                      </p:to>
                                    </p:set>
                                    <p:animEffect transition="in" filter="fade">
                                      <p:cBhvr>
                                        <p:cTn id="16" dur="500"/>
                                        <p:tgtEl>
                                          <p:spTgt spid="67">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7">
                                            <p:txEl>
                                              <p:pRg st="5" end="5"/>
                                            </p:txEl>
                                          </p:spTgt>
                                        </p:tgtEl>
                                        <p:attrNameLst>
                                          <p:attrName>style.visibility</p:attrName>
                                        </p:attrNameLst>
                                      </p:cBhvr>
                                      <p:to>
                                        <p:strVal val="visible"/>
                                      </p:to>
                                    </p:set>
                                    <p:animEffect transition="in" filter="fade">
                                      <p:cBhvr>
                                        <p:cTn id="19" dur="500"/>
                                        <p:tgtEl>
                                          <p:spTgt spid="67">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7">
                                            <p:txEl>
                                              <p:pRg st="6" end="6"/>
                                            </p:txEl>
                                          </p:spTgt>
                                        </p:tgtEl>
                                        <p:attrNameLst>
                                          <p:attrName>style.visibility</p:attrName>
                                        </p:attrNameLst>
                                      </p:cBhvr>
                                      <p:to>
                                        <p:strVal val="visible"/>
                                      </p:to>
                                    </p:set>
                                    <p:animEffect transition="in" filter="fade">
                                      <p:cBhvr>
                                        <p:cTn id="22" dur="500"/>
                                        <p:tgtEl>
                                          <p:spTgt spid="67">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7">
                                            <p:txEl>
                                              <p:pRg st="7" end="7"/>
                                            </p:txEl>
                                          </p:spTgt>
                                        </p:tgtEl>
                                        <p:attrNameLst>
                                          <p:attrName>style.visibility</p:attrName>
                                        </p:attrNameLst>
                                      </p:cBhvr>
                                      <p:to>
                                        <p:strVal val="visible"/>
                                      </p:to>
                                    </p:set>
                                    <p:animEffect transition="in" filter="fade">
                                      <p:cBhvr>
                                        <p:cTn id="25" dur="500"/>
                                        <p:tgtEl>
                                          <p:spTgt spid="67">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8">
                                            <p:txEl>
                                              <p:pRg st="1" end="1"/>
                                            </p:txEl>
                                          </p:spTgt>
                                        </p:tgtEl>
                                        <p:attrNameLst>
                                          <p:attrName>style.visibility</p:attrName>
                                        </p:attrNameLst>
                                      </p:cBhvr>
                                      <p:to>
                                        <p:strVal val="visible"/>
                                      </p:to>
                                    </p:set>
                                    <p:animEffect transition="in" filter="fade">
                                      <p:cBhvr>
                                        <p:cTn id="30" dur="500"/>
                                        <p:tgtEl>
                                          <p:spTgt spid="68">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8">
                                            <p:txEl>
                                              <p:pRg st="2" end="2"/>
                                            </p:txEl>
                                          </p:spTgt>
                                        </p:tgtEl>
                                        <p:attrNameLst>
                                          <p:attrName>style.visibility</p:attrName>
                                        </p:attrNameLst>
                                      </p:cBhvr>
                                      <p:to>
                                        <p:strVal val="visible"/>
                                      </p:to>
                                    </p:set>
                                    <p:animEffect transition="in" filter="fade">
                                      <p:cBhvr>
                                        <p:cTn id="33" dur="500"/>
                                        <p:tgtEl>
                                          <p:spTgt spid="68">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8">
                                            <p:txEl>
                                              <p:pRg st="3" end="3"/>
                                            </p:txEl>
                                          </p:spTgt>
                                        </p:tgtEl>
                                        <p:attrNameLst>
                                          <p:attrName>style.visibility</p:attrName>
                                        </p:attrNameLst>
                                      </p:cBhvr>
                                      <p:to>
                                        <p:strVal val="visible"/>
                                      </p:to>
                                    </p:set>
                                    <p:animEffect transition="in" filter="fade">
                                      <p:cBhvr>
                                        <p:cTn id="36" dur="500"/>
                                        <p:tgtEl>
                                          <p:spTgt spid="68">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8">
                                            <p:txEl>
                                              <p:pRg st="4" end="4"/>
                                            </p:txEl>
                                          </p:spTgt>
                                        </p:tgtEl>
                                        <p:attrNameLst>
                                          <p:attrName>style.visibility</p:attrName>
                                        </p:attrNameLst>
                                      </p:cBhvr>
                                      <p:to>
                                        <p:strVal val="visible"/>
                                      </p:to>
                                    </p:set>
                                    <p:animEffect transition="in" filter="fade">
                                      <p:cBhvr>
                                        <p:cTn id="39" dur="500"/>
                                        <p:tgtEl>
                                          <p:spTgt spid="68">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8">
                                            <p:txEl>
                                              <p:pRg st="5" end="5"/>
                                            </p:txEl>
                                          </p:spTgt>
                                        </p:tgtEl>
                                        <p:attrNameLst>
                                          <p:attrName>style.visibility</p:attrName>
                                        </p:attrNameLst>
                                      </p:cBhvr>
                                      <p:to>
                                        <p:strVal val="visible"/>
                                      </p:to>
                                    </p:set>
                                    <p:animEffect transition="in" filter="fade">
                                      <p:cBhvr>
                                        <p:cTn id="42" dur="500"/>
                                        <p:tgtEl>
                                          <p:spTgt spid="68">
                                            <p:txEl>
                                              <p:pRg st="5" end="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8">
                                            <p:txEl>
                                              <p:pRg st="6" end="6"/>
                                            </p:txEl>
                                          </p:spTgt>
                                        </p:tgtEl>
                                        <p:attrNameLst>
                                          <p:attrName>style.visibility</p:attrName>
                                        </p:attrNameLst>
                                      </p:cBhvr>
                                      <p:to>
                                        <p:strVal val="visible"/>
                                      </p:to>
                                    </p:set>
                                    <p:animEffect transition="in" filter="fade">
                                      <p:cBhvr>
                                        <p:cTn id="45" dur="500"/>
                                        <p:tgtEl>
                                          <p:spTgt spid="68">
                                            <p:txEl>
                                              <p:pRg st="6" end="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8">
                                            <p:txEl>
                                              <p:pRg st="7" end="7"/>
                                            </p:txEl>
                                          </p:spTgt>
                                        </p:tgtEl>
                                        <p:attrNameLst>
                                          <p:attrName>style.visibility</p:attrName>
                                        </p:attrNameLst>
                                      </p:cBhvr>
                                      <p:to>
                                        <p:strVal val="visible"/>
                                      </p:to>
                                    </p:set>
                                    <p:animEffect transition="in" filter="fade">
                                      <p:cBhvr>
                                        <p:cTn id="48" dur="500"/>
                                        <p:tgtEl>
                                          <p:spTgt spid="68">
                                            <p:txEl>
                                              <p:pRg st="7" end="7"/>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68">
                                            <p:txEl>
                                              <p:pRg st="8" end="8"/>
                                            </p:txEl>
                                          </p:spTgt>
                                        </p:tgtEl>
                                        <p:attrNameLst>
                                          <p:attrName>style.visibility</p:attrName>
                                        </p:attrNameLst>
                                      </p:cBhvr>
                                      <p:to>
                                        <p:strVal val="visible"/>
                                      </p:to>
                                    </p:set>
                                    <p:animEffect transition="in" filter="fade">
                                      <p:cBhvr>
                                        <p:cTn id="51" dur="500"/>
                                        <p:tgtEl>
                                          <p:spTgt spid="68">
                                            <p:txEl>
                                              <p:pRg st="8" end="8"/>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68">
                                            <p:txEl>
                                              <p:pRg st="9" end="9"/>
                                            </p:txEl>
                                          </p:spTgt>
                                        </p:tgtEl>
                                        <p:attrNameLst>
                                          <p:attrName>style.visibility</p:attrName>
                                        </p:attrNameLst>
                                      </p:cBhvr>
                                      <p:to>
                                        <p:strVal val="visible"/>
                                      </p:to>
                                    </p:set>
                                    <p:animEffect transition="in" filter="fade">
                                      <p:cBhvr>
                                        <p:cTn id="54" dur="500"/>
                                        <p:tgtEl>
                                          <p:spTgt spid="68">
                                            <p:txEl>
                                              <p:pRg st="9" end="9"/>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68">
                                            <p:txEl>
                                              <p:pRg st="10" end="10"/>
                                            </p:txEl>
                                          </p:spTgt>
                                        </p:tgtEl>
                                        <p:attrNameLst>
                                          <p:attrName>style.visibility</p:attrName>
                                        </p:attrNameLst>
                                      </p:cBhvr>
                                      <p:to>
                                        <p:strVal val="visible"/>
                                      </p:to>
                                    </p:set>
                                    <p:animEffect transition="in" filter="fade">
                                      <p:cBhvr>
                                        <p:cTn id="57" dur="500"/>
                                        <p:tgtEl>
                                          <p:spTgt spid="6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Biochemical</a:t>
            </a:r>
            <a:endParaRPr/>
          </a:p>
        </p:txBody>
      </p:sp>
      <p:sp>
        <p:nvSpPr>
          <p:cNvPr id="167" name="Shape 1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b="1" u="sng" dirty="0">
                <a:solidFill>
                  <a:schemeClr val="lt2"/>
                </a:solidFill>
              </a:rPr>
              <a:t>Anti-Inflammatory Diet</a:t>
            </a:r>
            <a:r>
              <a:rPr lang="en" b="1" dirty="0">
                <a:solidFill>
                  <a:schemeClr val="lt2"/>
                </a:solidFill>
              </a:rPr>
              <a:t>: </a:t>
            </a:r>
            <a:r>
              <a:rPr lang="en" dirty="0">
                <a:solidFill>
                  <a:schemeClr val="lt2"/>
                </a:solidFill>
              </a:rPr>
              <a:t>The degree of low-grade inflammation in one’s body can strongly influence the severity of pain chemicals the body produces (such as Substance P).  Reducing high-glycemic foods (sugars and starches) and excessive adipose tissues,  and eating more </a:t>
            </a:r>
            <a:r>
              <a:rPr lang="en-US" dirty="0">
                <a:solidFill>
                  <a:schemeClr val="lt2"/>
                </a:solidFill>
              </a:rPr>
              <a:t>balanced diet (mostly plants) </a:t>
            </a:r>
            <a:r>
              <a:rPr lang="en" dirty="0">
                <a:solidFill>
                  <a:schemeClr val="lt2"/>
                </a:solidFill>
              </a:rPr>
              <a:t>can reduce pain severity. Further, limiting specific triggers can be especially helpful for certain conditions such as migraines or IBS, or conditions associated with excess gut permeability.</a:t>
            </a:r>
            <a:endParaRPr dirty="0">
              <a:solidFill>
                <a:schemeClr val="lt2"/>
              </a:solidFill>
            </a:endParaRPr>
          </a:p>
          <a:p>
            <a:pPr marL="0" lvl="0" indent="0" algn="just" rtl="0">
              <a:spcBef>
                <a:spcPts val="0"/>
              </a:spcBef>
              <a:spcAft>
                <a:spcPts val="0"/>
              </a:spcAft>
              <a:buNone/>
            </a:pPr>
            <a:r>
              <a:rPr lang="en" b="1" dirty="0">
                <a:solidFill>
                  <a:schemeClr val="lt2"/>
                </a:solidFill>
              </a:rPr>
              <a:t> </a:t>
            </a:r>
            <a:endParaRPr b="1" dirty="0">
              <a:solidFill>
                <a:schemeClr val="lt2"/>
              </a:solidFill>
            </a:endParaRPr>
          </a:p>
          <a:p>
            <a:pPr marL="0" lvl="0" indent="0" algn="just" rtl="0">
              <a:spcBef>
                <a:spcPts val="0"/>
              </a:spcBef>
              <a:spcAft>
                <a:spcPts val="0"/>
              </a:spcAft>
              <a:buNone/>
            </a:pPr>
            <a:r>
              <a:rPr lang="en" b="1" u="sng" dirty="0">
                <a:solidFill>
                  <a:schemeClr val="lt2"/>
                </a:solidFill>
              </a:rPr>
              <a:t>Sleep Quality</a:t>
            </a:r>
            <a:r>
              <a:rPr lang="en" b="1" dirty="0">
                <a:solidFill>
                  <a:schemeClr val="lt2"/>
                </a:solidFill>
              </a:rPr>
              <a:t>: </a:t>
            </a:r>
            <a:r>
              <a:rPr lang="en" dirty="0">
                <a:solidFill>
                  <a:schemeClr val="lt2"/>
                </a:solidFill>
              </a:rPr>
              <a:t>Impaired sleep efficiency has a strong interrelation with pain severity. Using sleep hygiene and stimulus control for sleep can help pain severity.</a:t>
            </a:r>
            <a:r>
              <a:rPr lang="en" b="1" dirty="0">
                <a:solidFill>
                  <a:schemeClr val="lt2"/>
                </a:solidFill>
              </a:rPr>
              <a:t>  </a:t>
            </a:r>
            <a:endParaRPr b="1" dirty="0">
              <a:solidFill>
                <a:schemeClr val="lt2"/>
              </a:solidFill>
            </a:endParaRPr>
          </a:p>
          <a:p>
            <a:pPr marL="0" lvl="0" indent="0" algn="just" rtl="0">
              <a:spcBef>
                <a:spcPts val="0"/>
              </a:spcBef>
              <a:spcAft>
                <a:spcPts val="0"/>
              </a:spcAft>
              <a:buNone/>
            </a:pPr>
            <a:r>
              <a:rPr lang="en" b="1" dirty="0">
                <a:solidFill>
                  <a:schemeClr val="lt2"/>
                </a:solidFill>
              </a:rPr>
              <a:t> </a:t>
            </a:r>
            <a:endParaRPr b="1" dirty="0">
              <a:solidFill>
                <a:schemeClr val="lt2"/>
              </a:solidFill>
            </a:endParaRPr>
          </a:p>
          <a:p>
            <a:pPr marL="0" lvl="0" indent="0" algn="just" rtl="0">
              <a:spcBef>
                <a:spcPts val="0"/>
              </a:spcBef>
              <a:spcAft>
                <a:spcPts val="0"/>
              </a:spcAft>
              <a:buNone/>
            </a:pPr>
            <a:r>
              <a:rPr lang="en" b="1" u="sng" dirty="0">
                <a:solidFill>
                  <a:schemeClr val="lt2"/>
                </a:solidFill>
              </a:rPr>
              <a:t>Medications</a:t>
            </a:r>
            <a:r>
              <a:rPr lang="en" b="1" dirty="0">
                <a:solidFill>
                  <a:schemeClr val="lt2"/>
                </a:solidFill>
              </a:rPr>
              <a:t>: </a:t>
            </a:r>
            <a:r>
              <a:rPr lang="en" dirty="0">
                <a:solidFill>
                  <a:schemeClr val="lt2"/>
                </a:solidFill>
              </a:rPr>
              <a:t>Pharmaceuticals are an important, albeit not solo, form of treatment to effective pain management.</a:t>
            </a:r>
            <a:r>
              <a:rPr lang="en" b="1" dirty="0">
                <a:solidFill>
                  <a:schemeClr val="lt2"/>
                </a:solidFill>
              </a:rPr>
              <a:t> </a:t>
            </a:r>
            <a:r>
              <a:rPr lang="en" dirty="0">
                <a:solidFill>
                  <a:schemeClr val="lt2"/>
                </a:solidFill>
              </a:rPr>
              <a:t>Opiates should be used with great caution to prevent sensitization/rebound, and other agents such as NSAIDS, antidepressants, NMDA/</a:t>
            </a:r>
            <a:r>
              <a:rPr lang="en-US" dirty="0">
                <a:solidFill>
                  <a:schemeClr val="lt2"/>
                </a:solidFill>
              </a:rPr>
              <a:t>GABA</a:t>
            </a:r>
            <a:r>
              <a:rPr lang="en" dirty="0">
                <a:solidFill>
                  <a:schemeClr val="lt2"/>
                </a:solidFill>
              </a:rPr>
              <a:t> agents, anticonvulsants, cannabinoids, </a:t>
            </a:r>
            <a:r>
              <a:rPr lang="en-US" dirty="0">
                <a:solidFill>
                  <a:schemeClr val="lt2"/>
                </a:solidFill>
              </a:rPr>
              <a:t>and herbal formulae</a:t>
            </a:r>
            <a:r>
              <a:rPr lang="en" dirty="0">
                <a:solidFill>
                  <a:schemeClr val="lt2"/>
                </a:solidFill>
              </a:rPr>
              <a:t> should be discussed with a prescriber.</a:t>
            </a:r>
            <a:endParaRPr dirty="0">
              <a:solidFill>
                <a:schemeClr val="lt2"/>
              </a:solidFill>
            </a:endParaRPr>
          </a:p>
          <a:p>
            <a:pPr marL="0" lvl="0" indent="0">
              <a:spcBef>
                <a:spcPts val="0"/>
              </a:spcBef>
              <a:spcAft>
                <a:spcPts val="1600"/>
              </a:spcAft>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Citations</a:t>
            </a:r>
            <a:endParaRPr dirty="0"/>
          </a:p>
        </p:txBody>
      </p:sp>
      <p:sp>
        <p:nvSpPr>
          <p:cNvPr id="185" name="Shape 18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800" dirty="0">
                <a:solidFill>
                  <a:schemeClr val="lt2"/>
                </a:solidFill>
              </a:rPr>
              <a:t>1 National Institutes of Health, American Chronic Pain Association, Mayo Clinic  2 Systematic Literature Review of Imaging Features of Spinal Degeneration in Asymptomatic Populations W. Brinjikji,AJNR Am J Neuroradiol. 2015 Apr; 36(4): 811–816.Published online 2014 Nov 27</a:t>
            </a:r>
            <a:endParaRPr sz="800" dirty="0">
              <a:solidFill>
                <a:schemeClr val="lt2"/>
              </a:solidFill>
            </a:endParaRPr>
          </a:p>
          <a:p>
            <a:pPr marL="0" lvl="0" indent="0">
              <a:spcBef>
                <a:spcPts val="1600"/>
              </a:spcBef>
              <a:spcAft>
                <a:spcPts val="0"/>
              </a:spcAft>
              <a:buNone/>
            </a:pPr>
            <a:r>
              <a:rPr lang="en" sz="800" dirty="0">
                <a:solidFill>
                  <a:schemeClr val="lt2"/>
                </a:solidFill>
              </a:rPr>
              <a:t>3 The epidemiology of pain in depression.Lépine JP, Briley M Hum Psychopharmacol. 2004 Oct; 19 Suppl 1():S3-7.</a:t>
            </a:r>
            <a:endParaRPr sz="800" dirty="0">
              <a:solidFill>
                <a:schemeClr val="lt2"/>
              </a:solidFill>
            </a:endParaRPr>
          </a:p>
          <a:p>
            <a:pPr marL="0" lvl="0" indent="0">
              <a:spcBef>
                <a:spcPts val="1600"/>
              </a:spcBef>
              <a:spcAft>
                <a:spcPts val="0"/>
              </a:spcAft>
              <a:buNone/>
            </a:pPr>
            <a:r>
              <a:rPr lang="en" sz="800" dirty="0">
                <a:solidFill>
                  <a:schemeClr val="lt2"/>
                </a:solidFill>
              </a:rPr>
              <a:t>4 Hamelsky SW, Lipton RB. Psychiatric comorbidity of migraine. Headache.2006;46:1327–1333.</a:t>
            </a:r>
            <a:endParaRPr sz="800" dirty="0">
              <a:solidFill>
                <a:schemeClr val="lt2"/>
              </a:solidFill>
            </a:endParaRPr>
          </a:p>
          <a:p>
            <a:pPr marL="0" lvl="0" indent="0">
              <a:spcBef>
                <a:spcPts val="1600"/>
              </a:spcBef>
              <a:spcAft>
                <a:spcPts val="0"/>
              </a:spcAft>
              <a:buNone/>
            </a:pPr>
            <a:r>
              <a:rPr lang="en" sz="800" dirty="0">
                <a:solidFill>
                  <a:schemeClr val="lt2"/>
                </a:solidFill>
              </a:rPr>
              <a:t>5 Schofferman (1992) Childhood Psychological Trauma Correlates with Unsuccessful Lumbar Spine SurgeryArticle in Spine 17(6 Suppl):S138-44 · July 1992 </a:t>
            </a:r>
            <a:endParaRPr sz="800" dirty="0">
              <a:solidFill>
                <a:schemeClr val="lt2"/>
              </a:solidFill>
            </a:endParaRPr>
          </a:p>
          <a:p>
            <a:pPr marL="0" lvl="0" indent="0">
              <a:spcBef>
                <a:spcPts val="1600"/>
              </a:spcBef>
              <a:spcAft>
                <a:spcPts val="0"/>
              </a:spcAft>
              <a:buNone/>
            </a:pPr>
            <a:r>
              <a:rPr lang="en" sz="800" dirty="0">
                <a:solidFill>
                  <a:schemeClr val="lt2"/>
                </a:solidFill>
              </a:rPr>
              <a:t>6 19. McBeth, J., Silman, A. J., Gupta, A., Chiu, Y. H., Morriss, R., Dickens, C., King, Y., &amp; Macfarlane, G. J. (2007). Moderation of psychosocial risk factors through dysfunction of the hypothalamic-pituitary-adrenal stress axis in the onset of chronic widespread musculoskeletal pain: Findings of a population-based prospective cohort study. Arthritis &amp; Rheumatism, 56, 360-371.</a:t>
            </a:r>
            <a:endParaRPr sz="800" dirty="0">
              <a:solidFill>
                <a:schemeClr val="lt2"/>
              </a:solidFill>
            </a:endParaRPr>
          </a:p>
          <a:p>
            <a:pPr marL="0" lvl="0" indent="0">
              <a:spcBef>
                <a:spcPts val="1600"/>
              </a:spcBef>
              <a:spcAft>
                <a:spcPts val="0"/>
              </a:spcAft>
              <a:buNone/>
            </a:pPr>
            <a:r>
              <a:rPr lang="en" sz="800" dirty="0">
                <a:solidFill>
                  <a:schemeClr val="lt2"/>
                </a:solidFill>
              </a:rPr>
              <a:t>7. Scarinci, I. C., McDonald-Haile, J., Bradley, L. A., &amp; Richter, J. E. (1994). Altered pain perception and psychosocial features among women with gastrointestinal disorders and history of abuse: A preliminary study. The American Journal of Medicine, 97, 108-118.</a:t>
            </a:r>
            <a:endParaRPr sz="800" dirty="0">
              <a:solidFill>
                <a:schemeClr val="lt2"/>
              </a:solidFill>
            </a:endParaRPr>
          </a:p>
          <a:p>
            <a:pPr marL="0" lvl="0" indent="0">
              <a:spcBef>
                <a:spcPts val="1600"/>
              </a:spcBef>
              <a:spcAft>
                <a:spcPts val="1600"/>
              </a:spcAft>
              <a:buNone/>
            </a:pPr>
            <a:endParaRPr sz="600" dirty="0">
              <a:solidFill>
                <a:schemeClr val="lt2"/>
              </a:solidFill>
            </a:endParaRPr>
          </a:p>
        </p:txBody>
      </p:sp>
      <p:sp>
        <p:nvSpPr>
          <p:cNvPr id="186" name="Shape 186"/>
          <p:cNvSpPr txBox="1">
            <a:spLocks noGrp="1"/>
          </p:cNvSpPr>
          <p:nvPr>
            <p:ph type="body" idx="2"/>
          </p:nvPr>
        </p:nvSpPr>
        <p:spPr>
          <a:xfrm>
            <a:off x="4832400" y="1017725"/>
            <a:ext cx="3999900" cy="3551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800" dirty="0"/>
              <a:t>8- Kimberly Anne Williams et al 2005 Effect of Iyengar yoga therapy for chronic low back pain</a:t>
            </a:r>
          </a:p>
          <a:p>
            <a:pPr marL="0" lvl="0" indent="0">
              <a:spcBef>
                <a:spcPts val="0"/>
              </a:spcBef>
              <a:spcAft>
                <a:spcPts val="0"/>
              </a:spcAft>
              <a:buNone/>
            </a:pPr>
            <a:endParaRPr lang="en" sz="800" dirty="0"/>
          </a:p>
          <a:p>
            <a:pPr marL="0" lvl="0" indent="0">
              <a:spcBef>
                <a:spcPts val="0"/>
              </a:spcBef>
              <a:spcAft>
                <a:spcPts val="0"/>
              </a:spcAft>
              <a:buNone/>
            </a:pPr>
            <a:r>
              <a:rPr lang="en" sz="800" dirty="0"/>
              <a:t>9 20 DECEMBER 2005 Comparing Yoga, Exercise, and a Self-Care Book for Chronic Low Back Pain: A Randomized, Controlled Trial  Karen J. Sherman, PhD, MPH; Daniel C. Cherkin, PhD; Janet Erro, RN, MN, PNP; Diana L. Miglioretti, PhD; Richard A. Deyo, MD, MPH</a:t>
            </a:r>
          </a:p>
          <a:p>
            <a:pPr marL="0" lvl="0" indent="0">
              <a:spcBef>
                <a:spcPts val="0"/>
              </a:spcBef>
              <a:spcAft>
                <a:spcPts val="0"/>
              </a:spcAft>
              <a:buNone/>
            </a:pPr>
            <a:endParaRPr lang="en" sz="800" dirty="0"/>
          </a:p>
          <a:p>
            <a:pPr marL="0" lvl="0" indent="0">
              <a:spcBef>
                <a:spcPts val="0"/>
              </a:spcBef>
              <a:spcAft>
                <a:spcPts val="0"/>
              </a:spcAft>
              <a:buNone/>
            </a:pPr>
            <a:r>
              <a:rPr lang="en" sz="800" dirty="0"/>
              <a:t>9a.b. </a:t>
            </a:r>
            <a:r>
              <a:rPr lang="en-US" sz="800" dirty="0"/>
              <a:t>Sherman, KJ, </a:t>
            </a:r>
            <a:r>
              <a:rPr lang="en-US" sz="800" dirty="0" err="1"/>
              <a:t>Cherkin</a:t>
            </a:r>
            <a:r>
              <a:rPr lang="en-US" sz="800" dirty="0"/>
              <a:t>, DC, </a:t>
            </a:r>
            <a:r>
              <a:rPr lang="en-US" sz="800" dirty="0" err="1"/>
              <a:t>Erro</a:t>
            </a:r>
            <a:r>
              <a:rPr lang="en-US" sz="800" dirty="0"/>
              <a:t>, J, </a:t>
            </a:r>
            <a:r>
              <a:rPr lang="en-US" sz="800" dirty="0" err="1"/>
              <a:t>Miglioretti</a:t>
            </a:r>
            <a:r>
              <a:rPr lang="en-US" sz="800" dirty="0"/>
              <a:t>, DL, </a:t>
            </a:r>
            <a:r>
              <a:rPr lang="en-US" sz="800" dirty="0" err="1"/>
              <a:t>Deyo</a:t>
            </a:r>
            <a:r>
              <a:rPr lang="en-US" sz="800" dirty="0"/>
              <a:t>, RA. (2005).Comparing yoga, exercise and a self-care book for chronic low back pain: A randomized, controlled trial. Annals of Internal Medicine, 143:849-856.</a:t>
            </a:r>
          </a:p>
          <a:p>
            <a:pPr marL="0" lvl="0" indent="0">
              <a:spcBef>
                <a:spcPts val="0"/>
              </a:spcBef>
              <a:spcAft>
                <a:spcPts val="0"/>
              </a:spcAft>
              <a:buNone/>
            </a:pPr>
            <a:r>
              <a:rPr lang="en-US" sz="800" dirty="0"/>
              <a:t>Sherman, K., </a:t>
            </a:r>
            <a:r>
              <a:rPr lang="en-US" sz="800" dirty="0" err="1"/>
              <a:t>Cherkin</a:t>
            </a:r>
            <a:r>
              <a:rPr lang="en-US" sz="800" dirty="0"/>
              <a:t>, D., </a:t>
            </a:r>
            <a:r>
              <a:rPr lang="en-US" sz="800" dirty="0" err="1"/>
              <a:t>etal</a:t>
            </a:r>
            <a:r>
              <a:rPr lang="en-US" sz="800" dirty="0"/>
              <a:t> (2011) A Randomized Trial Comparing Yoga, Stretching, and a Self-care Book for Chronic Low Back Pain. Archives of Internal Medicine. Published online October 24, 2011. doi:10.1001/archinternmed.2011.524</a:t>
            </a:r>
          </a:p>
          <a:p>
            <a:pPr marL="0" lvl="0" indent="0">
              <a:spcBef>
                <a:spcPts val="0"/>
              </a:spcBef>
              <a:spcAft>
                <a:spcPts val="0"/>
              </a:spcAft>
              <a:buNone/>
            </a:pPr>
            <a:endParaRPr lang="en-US" sz="800" dirty="0"/>
          </a:p>
          <a:p>
            <a:pPr marL="0" lvl="0" indent="0">
              <a:spcBef>
                <a:spcPts val="0"/>
              </a:spcBef>
              <a:spcAft>
                <a:spcPts val="0"/>
              </a:spcAft>
              <a:buNone/>
            </a:pPr>
            <a:r>
              <a:rPr lang="en" sz="800" dirty="0"/>
              <a:t>10 PAIN® Volume 152, Issue 3, March 2011, Pages 533-542 PAIN® Acceptance-based interventions for the treatment of chronic pain: A systematic review and meta-analysis</a:t>
            </a:r>
          </a:p>
          <a:p>
            <a:pPr marL="0" lvl="0" indent="0">
              <a:spcBef>
                <a:spcPts val="0"/>
              </a:spcBef>
              <a:spcAft>
                <a:spcPts val="0"/>
              </a:spcAft>
              <a:buNone/>
            </a:pPr>
            <a:endParaRPr lang="en" sz="800" dirty="0"/>
          </a:p>
          <a:p>
            <a:pPr marL="0" lvl="0" indent="0">
              <a:spcBef>
                <a:spcPts val="0"/>
              </a:spcBef>
              <a:spcAft>
                <a:spcPts val="0"/>
              </a:spcAft>
              <a:buNone/>
            </a:pPr>
            <a:r>
              <a:rPr lang="en" sz="800" dirty="0"/>
              <a:t>11 https://www.ncbi.nlm.nih.gov/pubmed/274796412 </a:t>
            </a:r>
          </a:p>
          <a:p>
            <a:pPr marL="0" lvl="0" indent="0">
              <a:spcBef>
                <a:spcPts val="0"/>
              </a:spcBef>
              <a:spcAft>
                <a:spcPts val="0"/>
              </a:spcAft>
              <a:buNone/>
            </a:pPr>
            <a:r>
              <a:rPr lang="en" sz="800" dirty="0"/>
              <a:t>12 </a:t>
            </a:r>
            <a:r>
              <a:rPr lang="en" sz="800" dirty="0">
                <a:hlinkClick r:id="rId3"/>
              </a:rPr>
              <a:t>https://www.ncbi.nlm.nih.gov/pmc/articles/PMC3584580/</a:t>
            </a:r>
            <a:endParaRPr lang="en" sz="800" dirty="0"/>
          </a:p>
          <a:p>
            <a:pPr marL="0" lvl="0" indent="0">
              <a:spcBef>
                <a:spcPts val="0"/>
              </a:spcBef>
              <a:spcAft>
                <a:spcPts val="0"/>
              </a:spcAft>
              <a:buNone/>
            </a:pPr>
            <a:r>
              <a:rPr lang="en" sz="800" dirty="0"/>
              <a:t>13 </a:t>
            </a:r>
            <a:r>
              <a:rPr lang="en" sz="800" dirty="0">
                <a:hlinkClick r:id="rId4"/>
              </a:rPr>
              <a:t>http://www.bandolier.org.uk/booth/alternat/AT122.html</a:t>
            </a:r>
            <a:endParaRPr lang="en" sz="800" dirty="0"/>
          </a:p>
          <a:p>
            <a:pPr marL="0" lvl="0" indent="0">
              <a:spcBef>
                <a:spcPts val="0"/>
              </a:spcBef>
              <a:spcAft>
                <a:spcPts val="0"/>
              </a:spcAft>
              <a:buNone/>
            </a:pPr>
            <a:r>
              <a:rPr lang="en" sz="800" dirty="0"/>
              <a:t>14https://academic.oup.com/painmedicine/article/16/4/641/2460516 </a:t>
            </a:r>
          </a:p>
          <a:p>
            <a:pPr marL="0" lvl="0" indent="0">
              <a:spcBef>
                <a:spcPts val="0"/>
              </a:spcBef>
              <a:spcAft>
                <a:spcPts val="0"/>
              </a:spcAft>
              <a:buNone/>
            </a:pPr>
            <a:r>
              <a:rPr lang="en" sz="800" dirty="0"/>
              <a:t>15 </a:t>
            </a:r>
            <a:r>
              <a:rPr lang="en" sz="800" dirty="0">
                <a:hlinkClick r:id="rId5"/>
              </a:rPr>
              <a:t>https://academic.oup.com/painmedicine/article-pdf/14/2/230/5165959/14-2-230.pdf</a:t>
            </a:r>
            <a:endParaRPr lang="en" sz="800" dirty="0"/>
          </a:p>
          <a:p>
            <a:pPr marL="0" lvl="0" indent="0">
              <a:buNone/>
            </a:pPr>
            <a:r>
              <a:rPr lang="en" sz="800" dirty="0"/>
              <a:t>16</a:t>
            </a:r>
            <a:r>
              <a:rPr lang="en-US" sz="800" dirty="0"/>
              <a:t>http://michiganbraincoretherapy.com/storage/Chronic%20Pain/NEUROFEEDBACKTREATMENTFORPAIN.pdf</a:t>
            </a:r>
            <a:endParaRPr lang="en" sz="800" dirty="0"/>
          </a:p>
          <a:p>
            <a:pPr marL="0" lvl="0" indent="0">
              <a:spcBef>
                <a:spcPts val="1600"/>
              </a:spcBef>
              <a:spcAft>
                <a:spcPts val="0"/>
              </a:spcAft>
              <a:buNone/>
            </a:pPr>
            <a:endParaRPr sz="800" dirty="0"/>
          </a:p>
          <a:p>
            <a:pPr marL="0" lvl="0" indent="0">
              <a:spcBef>
                <a:spcPts val="1600"/>
              </a:spcBef>
              <a:spcAft>
                <a:spcPts val="1600"/>
              </a:spcAft>
              <a:buNone/>
            </a:pPr>
            <a:endParaRPr sz="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Duration</a:t>
            </a:r>
            <a:endParaRPr/>
          </a:p>
        </p:txBody>
      </p:sp>
      <p:sp>
        <p:nvSpPr>
          <p:cNvPr id="75" name="Shape 7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Acute </a:t>
            </a:r>
            <a:endParaRPr sz="1200" dirty="0">
              <a:solidFill>
                <a:schemeClr val="lt2"/>
              </a:solidFill>
              <a:latin typeface="Calibri"/>
              <a:ea typeface="Calibri"/>
              <a:cs typeface="Calibri"/>
              <a:sym typeface="Calibri"/>
            </a:endParaRPr>
          </a:p>
          <a:p>
            <a:pPr marL="457200" lvl="0" indent="-342900" rtl="0">
              <a:spcBef>
                <a:spcPts val="1600"/>
              </a:spcBef>
              <a:spcAft>
                <a:spcPts val="0"/>
              </a:spcAft>
              <a:buClr>
                <a:schemeClr val="lt2"/>
              </a:buClr>
              <a:buSzPts val="1800"/>
              <a:buChar char="●"/>
            </a:pPr>
            <a:r>
              <a:rPr lang="en" sz="1800" dirty="0">
                <a:solidFill>
                  <a:schemeClr val="lt2"/>
                </a:solidFill>
              </a:rPr>
              <a:t>&lt; 3 months</a:t>
            </a:r>
            <a:endParaRPr sz="1800" dirty="0">
              <a:solidFill>
                <a:schemeClr val="lt2"/>
              </a:solidFill>
            </a:endParaRPr>
          </a:p>
        </p:txBody>
      </p:sp>
      <p:sp>
        <p:nvSpPr>
          <p:cNvPr id="76" name="Shape 7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Chronic</a:t>
            </a:r>
            <a:endParaRPr sz="2400" dirty="0"/>
          </a:p>
          <a:p>
            <a:pPr marL="457200" lvl="0" indent="-342900" rtl="0">
              <a:spcBef>
                <a:spcPts val="1600"/>
              </a:spcBef>
              <a:spcAft>
                <a:spcPts val="0"/>
              </a:spcAft>
              <a:buClr>
                <a:schemeClr val="lt2"/>
              </a:buClr>
              <a:buSzPts val="1800"/>
              <a:buChar char="●"/>
            </a:pPr>
            <a:r>
              <a:rPr lang="en" sz="1800" dirty="0">
                <a:solidFill>
                  <a:schemeClr val="lt2"/>
                </a:solidFill>
              </a:rPr>
              <a:t>&gt; 3 months</a:t>
            </a:r>
            <a:endParaRPr sz="1800" dirty="0">
              <a:solidFill>
                <a:schemeClr val="lt2"/>
              </a:solidFill>
            </a:endParaRPr>
          </a:p>
          <a:p>
            <a:pPr marL="457200" lvl="0" indent="-342900" rtl="0">
              <a:spcBef>
                <a:spcPts val="0"/>
              </a:spcBef>
              <a:spcAft>
                <a:spcPts val="0"/>
              </a:spcAft>
              <a:buClr>
                <a:schemeClr val="lt2"/>
              </a:buClr>
              <a:buSzPts val="1800"/>
              <a:buChar char="●"/>
            </a:pPr>
            <a:r>
              <a:rPr lang="en" sz="1800" dirty="0">
                <a:solidFill>
                  <a:schemeClr val="lt2"/>
                </a:solidFill>
              </a:rPr>
              <a:t>Updated from 6 months</a:t>
            </a:r>
            <a:endParaRPr sz="1800" dirty="0">
              <a:solidFill>
                <a:schemeClr val="lt2"/>
              </a:solidFill>
            </a:endParaRPr>
          </a:p>
          <a:p>
            <a:pPr marL="0" lvl="0" indent="0" algn="ctr" rtl="0">
              <a:spcBef>
                <a:spcPts val="1600"/>
              </a:spcBef>
              <a:spcAft>
                <a:spcPts val="0"/>
              </a:spcAft>
              <a:buNone/>
            </a:pPr>
            <a:endParaRPr sz="2400" dirty="0"/>
          </a:p>
          <a:p>
            <a:pPr marL="0" lvl="0" indent="0" algn="ctr" rtl="0">
              <a:spcBef>
                <a:spcPts val="1600"/>
              </a:spcBef>
              <a:spcAft>
                <a:spcPts val="1600"/>
              </a:spcAft>
              <a:buNone/>
            </a:pPr>
            <a:endParaRPr sz="2400" dirty="0">
              <a:solidFill>
                <a:schemeClr val="l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xEl>
                                              <p:pRg st="1" end="1"/>
                                            </p:txEl>
                                          </p:spTgt>
                                        </p:tgtEl>
                                        <p:attrNameLst>
                                          <p:attrName>style.visibility</p:attrName>
                                        </p:attrNameLst>
                                      </p:cBhvr>
                                      <p:to>
                                        <p:strVal val="visible"/>
                                      </p:to>
                                    </p:set>
                                    <p:animEffect transition="in" filter="fade">
                                      <p:cBhvr>
                                        <p:cTn id="7" dur="500"/>
                                        <p:tgtEl>
                                          <p:spTgt spid="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xEl>
                                              <p:pRg st="1" end="1"/>
                                            </p:txEl>
                                          </p:spTgt>
                                        </p:tgtEl>
                                        <p:attrNameLst>
                                          <p:attrName>style.visibility</p:attrName>
                                        </p:attrNameLst>
                                      </p:cBhvr>
                                      <p:to>
                                        <p:strVal val="visible"/>
                                      </p:to>
                                    </p:set>
                                    <p:animEffect transition="in" filter="fade">
                                      <p:cBhvr>
                                        <p:cTn id="12" dur="500"/>
                                        <p:tgtEl>
                                          <p:spTgt spid="7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6">
                                            <p:txEl>
                                              <p:pRg st="2" end="2"/>
                                            </p:txEl>
                                          </p:spTgt>
                                        </p:tgtEl>
                                        <p:attrNameLst>
                                          <p:attrName>style.visibility</p:attrName>
                                        </p:attrNameLst>
                                      </p:cBhvr>
                                      <p:to>
                                        <p:strVal val="visible"/>
                                      </p:to>
                                    </p:set>
                                    <p:animEffect transition="in" filter="fade">
                                      <p:cBhvr>
                                        <p:cTn id="15" dur="500"/>
                                        <p:tgtEl>
                                          <p:spTgt spid="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Prevalence</a:t>
            </a:r>
            <a:endParaRPr dirty="0"/>
          </a:p>
        </p:txBody>
      </p:sp>
      <p:sp>
        <p:nvSpPr>
          <p:cNvPr id="82" name="Shape 8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Acute </a:t>
            </a:r>
            <a:endParaRPr sz="1200" dirty="0">
              <a:solidFill>
                <a:schemeClr val="lt2"/>
              </a:solidFill>
              <a:latin typeface="Calibri"/>
              <a:ea typeface="Calibri"/>
              <a:cs typeface="Calibri"/>
              <a:sym typeface="Calibri"/>
            </a:endParaRPr>
          </a:p>
          <a:p>
            <a:pPr marL="457200" lvl="0" indent="-342900" rtl="0">
              <a:spcBef>
                <a:spcPts val="1600"/>
              </a:spcBef>
              <a:spcAft>
                <a:spcPts val="0"/>
              </a:spcAft>
              <a:buClr>
                <a:schemeClr val="lt2"/>
              </a:buClr>
              <a:buSzPts val="1800"/>
              <a:buChar char="●"/>
            </a:pPr>
            <a:r>
              <a:rPr lang="en" sz="1800" dirty="0">
                <a:solidFill>
                  <a:schemeClr val="lt2"/>
                </a:solidFill>
              </a:rPr>
              <a:t>100%, part of life*</a:t>
            </a:r>
            <a:endParaRPr sz="1800" dirty="0">
              <a:solidFill>
                <a:schemeClr val="lt2"/>
              </a:solidFill>
            </a:endParaRPr>
          </a:p>
          <a:p>
            <a:pPr marL="0" lvl="0" indent="0" rtl="0">
              <a:spcBef>
                <a:spcPts val="1600"/>
              </a:spcBef>
              <a:spcAft>
                <a:spcPts val="0"/>
              </a:spcAft>
              <a:buNone/>
            </a:pPr>
            <a:endParaRPr sz="1800" dirty="0">
              <a:solidFill>
                <a:schemeClr val="lt2"/>
              </a:solidFill>
            </a:endParaRPr>
          </a:p>
          <a:p>
            <a:pPr marL="0" lvl="0" indent="0" rtl="0">
              <a:spcBef>
                <a:spcPts val="1600"/>
              </a:spcBef>
              <a:spcAft>
                <a:spcPts val="1600"/>
              </a:spcAft>
              <a:buNone/>
            </a:pPr>
            <a:endParaRPr sz="1800" dirty="0">
              <a:solidFill>
                <a:schemeClr val="lt2"/>
              </a:solidFill>
            </a:endParaRPr>
          </a:p>
        </p:txBody>
      </p:sp>
      <p:sp>
        <p:nvSpPr>
          <p:cNvPr id="83" name="Shape 8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Chronic</a:t>
            </a:r>
            <a:endParaRPr sz="2400" dirty="0"/>
          </a:p>
          <a:p>
            <a:pPr marL="457200" marR="88900" lvl="0" indent="-304800" rtl="0">
              <a:spcBef>
                <a:spcPts val="1600"/>
              </a:spcBef>
              <a:spcAft>
                <a:spcPts val="0"/>
              </a:spcAft>
              <a:buClr>
                <a:schemeClr val="lt2"/>
              </a:buClr>
              <a:buSzPts val="1200"/>
              <a:buChar char="●"/>
            </a:pPr>
            <a:r>
              <a:rPr lang="en" sz="1800" dirty="0">
                <a:solidFill>
                  <a:schemeClr val="lt2"/>
                </a:solidFill>
              </a:rPr>
              <a:t>15-30% of population in year; 50-100 million in US</a:t>
            </a:r>
            <a:endParaRPr sz="1800" dirty="0">
              <a:solidFill>
                <a:schemeClr val="lt2"/>
              </a:solidFill>
            </a:endParaRPr>
          </a:p>
          <a:p>
            <a:pPr marL="457200" marR="88900" lvl="0" indent="-342900" rtl="0">
              <a:spcBef>
                <a:spcPts val="0"/>
              </a:spcBef>
              <a:spcAft>
                <a:spcPts val="0"/>
              </a:spcAft>
              <a:buClr>
                <a:schemeClr val="lt2"/>
              </a:buClr>
              <a:buSzPts val="1800"/>
              <a:buChar char="●"/>
            </a:pPr>
            <a:r>
              <a:rPr lang="en" sz="1800" dirty="0">
                <a:solidFill>
                  <a:schemeClr val="lt2"/>
                </a:solidFill>
              </a:rPr>
              <a:t>17.6% of population has severe chronic pain</a:t>
            </a:r>
            <a:r>
              <a:rPr lang="en" sz="1800" baseline="30000" dirty="0">
                <a:solidFill>
                  <a:schemeClr val="lt2"/>
                </a:solidFill>
              </a:rPr>
              <a:t>1</a:t>
            </a:r>
            <a:endParaRPr sz="1800" baseline="30000" dirty="0">
              <a:solidFill>
                <a:schemeClr val="lt2"/>
              </a:solidFill>
            </a:endParaRPr>
          </a:p>
          <a:p>
            <a:pPr marL="457200" marR="88900" lvl="0" indent="-342900" rtl="0">
              <a:spcBef>
                <a:spcPts val="0"/>
              </a:spcBef>
              <a:spcAft>
                <a:spcPts val="0"/>
              </a:spcAft>
              <a:buClr>
                <a:schemeClr val="lt2"/>
              </a:buClr>
              <a:buSzPts val="1800"/>
              <a:buChar char="●"/>
            </a:pPr>
            <a:r>
              <a:rPr lang="en" sz="1800" dirty="0">
                <a:solidFill>
                  <a:schemeClr val="lt2"/>
                </a:solidFill>
              </a:rPr>
              <a:t>CDC- 11% of population disabled from significant life role by pain</a:t>
            </a:r>
            <a:endParaRPr sz="1800" dirty="0">
              <a:solidFill>
                <a:schemeClr val="lt2"/>
              </a:solidFill>
            </a:endParaRPr>
          </a:p>
          <a:p>
            <a:pPr marL="0" lvl="0" indent="0" algn="ctr" rtl="0">
              <a:spcBef>
                <a:spcPts val="0"/>
              </a:spcBef>
              <a:spcAft>
                <a:spcPts val="1600"/>
              </a:spcAft>
              <a:buNone/>
            </a:pPr>
            <a:endParaRPr sz="1800" dirty="0">
              <a:solidFill>
                <a:schemeClr val="l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xEl>
                                              <p:pRg st="1" end="1"/>
                                            </p:txEl>
                                          </p:spTgt>
                                        </p:tgtEl>
                                        <p:attrNameLst>
                                          <p:attrName>style.visibility</p:attrName>
                                        </p:attrNameLst>
                                      </p:cBhvr>
                                      <p:to>
                                        <p:strVal val="visible"/>
                                      </p:to>
                                    </p:set>
                                    <p:animEffect transition="in" filter="fade">
                                      <p:cBhvr>
                                        <p:cTn id="7" dur="500"/>
                                        <p:tgtEl>
                                          <p:spTgt spid="8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
                                            <p:txEl>
                                              <p:pRg st="1" end="1"/>
                                            </p:txEl>
                                          </p:spTgt>
                                        </p:tgtEl>
                                        <p:attrNameLst>
                                          <p:attrName>style.visibility</p:attrName>
                                        </p:attrNameLst>
                                      </p:cBhvr>
                                      <p:to>
                                        <p:strVal val="visible"/>
                                      </p:to>
                                    </p:set>
                                    <p:animEffect transition="in" filter="fade">
                                      <p:cBhvr>
                                        <p:cTn id="12" dur="500"/>
                                        <p:tgtEl>
                                          <p:spTgt spid="8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3">
                                            <p:txEl>
                                              <p:pRg st="2" end="2"/>
                                            </p:txEl>
                                          </p:spTgt>
                                        </p:tgtEl>
                                        <p:attrNameLst>
                                          <p:attrName>style.visibility</p:attrName>
                                        </p:attrNameLst>
                                      </p:cBhvr>
                                      <p:to>
                                        <p:strVal val="visible"/>
                                      </p:to>
                                    </p:set>
                                    <p:animEffect transition="in" filter="fade">
                                      <p:cBhvr>
                                        <p:cTn id="15" dur="500"/>
                                        <p:tgtEl>
                                          <p:spTgt spid="8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3">
                                            <p:txEl>
                                              <p:pRg st="3" end="3"/>
                                            </p:txEl>
                                          </p:spTgt>
                                        </p:tgtEl>
                                        <p:attrNameLst>
                                          <p:attrName>style.visibility</p:attrName>
                                        </p:attrNameLst>
                                      </p:cBhvr>
                                      <p:to>
                                        <p:strVal val="visible"/>
                                      </p:to>
                                    </p:set>
                                    <p:animEffect transition="in" filter="fade">
                                      <p:cBhvr>
                                        <p:cTn id="18" dur="500"/>
                                        <p:tgtEl>
                                          <p:spTgt spid="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Function</a:t>
            </a:r>
            <a:endParaRPr dirty="0"/>
          </a:p>
        </p:txBody>
      </p:sp>
      <p:sp>
        <p:nvSpPr>
          <p:cNvPr id="89" name="Shape 8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Acute </a:t>
            </a:r>
            <a:endParaRPr sz="1200" dirty="0">
              <a:solidFill>
                <a:schemeClr val="lt2"/>
              </a:solidFill>
              <a:latin typeface="Calibri"/>
              <a:ea typeface="Calibri"/>
              <a:cs typeface="Calibri"/>
              <a:sym typeface="Calibri"/>
            </a:endParaRPr>
          </a:p>
          <a:p>
            <a:pPr marL="88900" marR="88900" lvl="0" indent="0" rtl="0">
              <a:spcBef>
                <a:spcPts val="1600"/>
              </a:spcBef>
              <a:spcAft>
                <a:spcPts val="0"/>
              </a:spcAft>
              <a:buNone/>
            </a:pPr>
            <a:r>
              <a:rPr lang="en" sz="1800" dirty="0">
                <a:solidFill>
                  <a:schemeClr val="lt2"/>
                </a:solidFill>
              </a:rPr>
              <a:t>Warns of tissue damage</a:t>
            </a:r>
            <a:endParaRPr sz="1800" dirty="0">
              <a:solidFill>
                <a:schemeClr val="lt2"/>
              </a:solidFill>
            </a:endParaRPr>
          </a:p>
          <a:p>
            <a:pPr marL="88900" marR="88900" lvl="0" indent="0" rtl="0">
              <a:spcBef>
                <a:spcPts val="0"/>
              </a:spcBef>
              <a:spcAft>
                <a:spcPts val="0"/>
              </a:spcAft>
              <a:buNone/>
            </a:pPr>
            <a:endParaRPr sz="1800" dirty="0">
              <a:solidFill>
                <a:schemeClr val="lt2"/>
              </a:solidFill>
            </a:endParaRPr>
          </a:p>
          <a:p>
            <a:pPr marL="88900" marR="88900" lvl="0" indent="0" rtl="0">
              <a:spcBef>
                <a:spcPts val="0"/>
              </a:spcBef>
              <a:spcAft>
                <a:spcPts val="0"/>
              </a:spcAft>
              <a:buNone/>
            </a:pPr>
            <a:r>
              <a:rPr lang="en" sz="1800" dirty="0">
                <a:solidFill>
                  <a:schemeClr val="lt2"/>
                </a:solidFill>
              </a:rPr>
              <a:t>‘Do not use that- it is injured’</a:t>
            </a:r>
            <a:endParaRPr sz="1800" dirty="0">
              <a:solidFill>
                <a:schemeClr val="lt2"/>
              </a:solidFill>
            </a:endParaRPr>
          </a:p>
          <a:p>
            <a:pPr marL="88900" marR="88900" lvl="0" indent="0" rtl="0">
              <a:spcBef>
                <a:spcPts val="0"/>
              </a:spcBef>
              <a:spcAft>
                <a:spcPts val="0"/>
              </a:spcAft>
              <a:buNone/>
            </a:pPr>
            <a:r>
              <a:rPr lang="en" sz="1800" dirty="0">
                <a:solidFill>
                  <a:schemeClr val="lt2"/>
                </a:solidFill>
              </a:rPr>
              <a:t> </a:t>
            </a:r>
            <a:endParaRPr sz="1800" dirty="0">
              <a:solidFill>
                <a:schemeClr val="lt2"/>
              </a:solidFill>
            </a:endParaRPr>
          </a:p>
        </p:txBody>
      </p:sp>
      <p:sp>
        <p:nvSpPr>
          <p:cNvPr id="90" name="Shape 9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Chronic</a:t>
            </a:r>
            <a:endParaRPr sz="2400" dirty="0"/>
          </a:p>
          <a:p>
            <a:pPr marL="88900" marR="88900" lvl="0" indent="0" rtl="0">
              <a:spcBef>
                <a:spcPts val="1600"/>
              </a:spcBef>
              <a:spcAft>
                <a:spcPts val="0"/>
              </a:spcAft>
              <a:buNone/>
            </a:pPr>
            <a:r>
              <a:rPr lang="en" sz="1800" dirty="0">
                <a:solidFill>
                  <a:schemeClr val="lt2"/>
                </a:solidFill>
              </a:rPr>
              <a:t>Pathological Process</a:t>
            </a:r>
          </a:p>
          <a:p>
            <a:pPr marL="88900" marR="88900" lvl="0" indent="0" rtl="0">
              <a:spcBef>
                <a:spcPts val="0"/>
              </a:spcBef>
              <a:spcAft>
                <a:spcPts val="0"/>
              </a:spcAft>
              <a:buNone/>
            </a:pPr>
            <a:endParaRPr lang="en" sz="1800" dirty="0">
              <a:solidFill>
                <a:schemeClr val="lt2"/>
              </a:solidFill>
            </a:endParaRPr>
          </a:p>
          <a:p>
            <a:pPr marL="88900" marR="88900" lvl="0" indent="0" rtl="0">
              <a:spcBef>
                <a:spcPts val="0"/>
              </a:spcBef>
              <a:spcAft>
                <a:spcPts val="0"/>
              </a:spcAft>
              <a:buNone/>
            </a:pPr>
            <a:r>
              <a:rPr lang="en" sz="1800" dirty="0">
                <a:solidFill>
                  <a:schemeClr val="lt2"/>
                </a:solidFill>
              </a:rPr>
              <a:t>Tissue is deconditioned</a:t>
            </a:r>
          </a:p>
          <a:p>
            <a:pPr marL="88900" marR="88900" lvl="0" indent="0" rtl="0">
              <a:spcBef>
                <a:spcPts val="0"/>
              </a:spcBef>
              <a:spcAft>
                <a:spcPts val="0"/>
              </a:spcAft>
              <a:buNone/>
            </a:pPr>
            <a:r>
              <a:rPr lang="en" sz="1800" dirty="0">
                <a:solidFill>
                  <a:schemeClr val="lt2"/>
                </a:solidFill>
              </a:rPr>
              <a:t>NS is dysregulated</a:t>
            </a:r>
            <a:endParaRPr sz="1800" dirty="0">
              <a:solidFill>
                <a:schemeClr val="lt2"/>
              </a:solidFill>
            </a:endParaRPr>
          </a:p>
          <a:p>
            <a:pPr marL="88900" marR="88900" lvl="0" indent="0" rtl="0">
              <a:spcBef>
                <a:spcPts val="0"/>
              </a:spcBef>
              <a:spcAft>
                <a:spcPts val="0"/>
              </a:spcAft>
              <a:buNone/>
            </a:pPr>
            <a:r>
              <a:rPr lang="en" sz="1800" dirty="0">
                <a:solidFill>
                  <a:schemeClr val="lt2"/>
                </a:solidFill>
              </a:rPr>
              <a:t>Prioritize Self-Care</a:t>
            </a:r>
            <a:endParaRPr sz="1800" dirty="0">
              <a:solidFill>
                <a:schemeClr val="lt2"/>
              </a:solidFill>
            </a:endParaRPr>
          </a:p>
          <a:p>
            <a:pPr marL="88900" marR="88900" lvl="0" indent="0" rtl="0">
              <a:spcBef>
                <a:spcPts val="0"/>
              </a:spcBef>
              <a:spcAft>
                <a:spcPts val="0"/>
              </a:spcAft>
              <a:buNone/>
            </a:pPr>
            <a:r>
              <a:rPr lang="en" sz="1800" dirty="0">
                <a:solidFill>
                  <a:schemeClr val="lt2"/>
                </a:solidFill>
              </a:rPr>
              <a:t>Increase understanding of limits</a:t>
            </a:r>
            <a:endParaRPr sz="1800" dirty="0">
              <a:solidFill>
                <a:schemeClr val="lt2"/>
              </a:solidFill>
            </a:endParaRPr>
          </a:p>
          <a:p>
            <a:pPr marL="88900" marR="88900" lvl="0" indent="0" rtl="0">
              <a:spcBef>
                <a:spcPts val="0"/>
              </a:spcBef>
              <a:spcAft>
                <a:spcPts val="0"/>
              </a:spcAft>
              <a:buNone/>
            </a:pPr>
            <a:endParaRPr sz="1800" dirty="0">
              <a:solidFill>
                <a:schemeClr val="lt2"/>
              </a:solidFill>
            </a:endParaRPr>
          </a:p>
          <a:p>
            <a:pPr marL="88900" marR="88900" lvl="0" indent="0" rtl="0">
              <a:spcBef>
                <a:spcPts val="0"/>
              </a:spcBef>
              <a:spcAft>
                <a:spcPts val="0"/>
              </a:spcAft>
              <a:buNone/>
            </a:pPr>
            <a:r>
              <a:rPr lang="en" sz="1800" dirty="0">
                <a:solidFill>
                  <a:schemeClr val="lt2"/>
                </a:solidFill>
              </a:rPr>
              <a:t>‘Use it more, wisely’</a:t>
            </a:r>
          </a:p>
          <a:p>
            <a:pPr marL="88900" marR="88900" lvl="0" indent="0" rtl="0">
              <a:spcBef>
                <a:spcPts val="0"/>
              </a:spcBef>
              <a:spcAft>
                <a:spcPts val="0"/>
              </a:spcAft>
              <a:buNone/>
            </a:pPr>
            <a:r>
              <a:rPr lang="en" sz="1800" dirty="0">
                <a:solidFill>
                  <a:schemeClr val="lt2"/>
                </a:solidFill>
              </a:rPr>
              <a:t> </a:t>
            </a:r>
            <a:endParaRPr sz="1800" dirty="0">
              <a:solidFill>
                <a:schemeClr val="lt2"/>
              </a:solidFill>
            </a:endParaRPr>
          </a:p>
          <a:p>
            <a:pPr marL="0" lvl="0" indent="0" algn="ctr" rtl="0">
              <a:spcBef>
                <a:spcPts val="0"/>
              </a:spcBef>
              <a:spcAft>
                <a:spcPts val="1600"/>
              </a:spcAft>
              <a:buNone/>
            </a:pPr>
            <a:endParaRPr sz="1800" dirty="0">
              <a:solidFill>
                <a:schemeClr val="l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xEl>
                                              <p:pRg st="1" end="1"/>
                                            </p:txEl>
                                          </p:spTgt>
                                        </p:tgtEl>
                                        <p:attrNameLst>
                                          <p:attrName>style.visibility</p:attrName>
                                        </p:attrNameLst>
                                      </p:cBhvr>
                                      <p:to>
                                        <p:strVal val="visible"/>
                                      </p:to>
                                    </p:set>
                                    <p:animEffect transition="in" filter="fade">
                                      <p:cBhvr>
                                        <p:cTn id="7" dur="500"/>
                                        <p:tgtEl>
                                          <p:spTgt spid="8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9">
                                            <p:txEl>
                                              <p:pRg st="3" end="3"/>
                                            </p:txEl>
                                          </p:spTgt>
                                        </p:tgtEl>
                                        <p:attrNameLst>
                                          <p:attrName>style.visibility</p:attrName>
                                        </p:attrNameLst>
                                      </p:cBhvr>
                                      <p:to>
                                        <p:strVal val="visible"/>
                                      </p:to>
                                    </p:set>
                                    <p:animEffect transition="in" filter="fade">
                                      <p:cBhvr>
                                        <p:cTn id="10" dur="500"/>
                                        <p:tgtEl>
                                          <p:spTgt spid="89">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0">
                                            <p:txEl>
                                              <p:pRg st="3" end="3"/>
                                            </p:txEl>
                                          </p:spTgt>
                                        </p:tgtEl>
                                        <p:attrNameLst>
                                          <p:attrName>style.visibility</p:attrName>
                                        </p:attrNameLst>
                                      </p:cBhvr>
                                      <p:to>
                                        <p:strVal val="visible"/>
                                      </p:to>
                                    </p:set>
                                    <p:animEffect transition="in" filter="fade">
                                      <p:cBhvr>
                                        <p:cTn id="13" dur="500"/>
                                        <p:tgtEl>
                                          <p:spTgt spid="90">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0">
                                            <p:txEl>
                                              <p:pRg st="4" end="4"/>
                                            </p:txEl>
                                          </p:spTgt>
                                        </p:tgtEl>
                                        <p:attrNameLst>
                                          <p:attrName>style.visibility</p:attrName>
                                        </p:attrNameLst>
                                      </p:cBhvr>
                                      <p:to>
                                        <p:strVal val="visible"/>
                                      </p:to>
                                    </p:set>
                                    <p:animEffect transition="in" filter="fade">
                                      <p:cBhvr>
                                        <p:cTn id="16" dur="500"/>
                                        <p:tgtEl>
                                          <p:spTgt spid="90">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0">
                                            <p:txEl>
                                              <p:pRg st="5" end="5"/>
                                            </p:txEl>
                                          </p:spTgt>
                                        </p:tgtEl>
                                        <p:attrNameLst>
                                          <p:attrName>style.visibility</p:attrName>
                                        </p:attrNameLst>
                                      </p:cBhvr>
                                      <p:to>
                                        <p:strVal val="visible"/>
                                      </p:to>
                                    </p:set>
                                    <p:animEffect transition="in" filter="fade">
                                      <p:cBhvr>
                                        <p:cTn id="19" dur="500"/>
                                        <p:tgtEl>
                                          <p:spTgt spid="90">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0">
                                            <p:txEl>
                                              <p:pRg st="6" end="6"/>
                                            </p:txEl>
                                          </p:spTgt>
                                        </p:tgtEl>
                                        <p:attrNameLst>
                                          <p:attrName>style.visibility</p:attrName>
                                        </p:attrNameLst>
                                      </p:cBhvr>
                                      <p:to>
                                        <p:strVal val="visible"/>
                                      </p:to>
                                    </p:set>
                                    <p:animEffect transition="in" filter="fade">
                                      <p:cBhvr>
                                        <p:cTn id="22" dur="500"/>
                                        <p:tgtEl>
                                          <p:spTgt spid="90">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0">
                                            <p:txEl>
                                              <p:pRg st="8" end="8"/>
                                            </p:txEl>
                                          </p:spTgt>
                                        </p:tgtEl>
                                        <p:attrNameLst>
                                          <p:attrName>style.visibility</p:attrName>
                                        </p:attrNameLst>
                                      </p:cBhvr>
                                      <p:to>
                                        <p:strVal val="visible"/>
                                      </p:to>
                                    </p:set>
                                    <p:animEffect transition="in" filter="fade">
                                      <p:cBhvr>
                                        <p:cTn id="25" dur="500"/>
                                        <p:tgtEl>
                                          <p:spTgt spid="9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2EF5-6E71-4AAC-BF34-E496195AA70D}"/>
              </a:ext>
            </a:extLst>
          </p:cNvPr>
          <p:cNvSpPr>
            <a:spLocks noGrp="1"/>
          </p:cNvSpPr>
          <p:nvPr>
            <p:ph type="title"/>
          </p:nvPr>
        </p:nvSpPr>
        <p:spPr>
          <a:xfrm>
            <a:off x="311700" y="158675"/>
            <a:ext cx="8520600" cy="572700"/>
          </a:xfrm>
        </p:spPr>
        <p:txBody>
          <a:bodyPr/>
          <a:lstStyle/>
          <a:p>
            <a:r>
              <a:rPr lang="en-US" dirty="0"/>
              <a:t>Challenging the Mind-Body Divide</a:t>
            </a:r>
          </a:p>
        </p:txBody>
      </p:sp>
      <p:sp>
        <p:nvSpPr>
          <p:cNvPr id="3" name="Text Placeholder 2">
            <a:extLst>
              <a:ext uri="{FF2B5EF4-FFF2-40B4-BE49-F238E27FC236}">
                <a16:creationId xmlns:a16="http://schemas.microsoft.com/office/drawing/2014/main" id="{B1B31B6B-0FD2-45BE-BE46-698CA602A5BD}"/>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2AF867D1-5E78-406B-A0D4-F9801592F1FD}"/>
              </a:ext>
            </a:extLst>
          </p:cNvPr>
          <p:cNvSpPr>
            <a:spLocks noGrp="1"/>
          </p:cNvSpPr>
          <p:nvPr>
            <p:ph type="body" idx="2"/>
          </p:nvPr>
        </p:nvSpPr>
        <p:spPr/>
        <p:txBody>
          <a:bodyPr/>
          <a:lstStyle/>
          <a:p>
            <a:endParaRPr lang="en-US"/>
          </a:p>
        </p:txBody>
      </p:sp>
      <p:pic>
        <p:nvPicPr>
          <p:cNvPr id="6" name="Picture 5" descr="A picture containing text&#10;&#10;Description generated with high confidence">
            <a:extLst>
              <a:ext uri="{FF2B5EF4-FFF2-40B4-BE49-F238E27FC236}">
                <a16:creationId xmlns:a16="http://schemas.microsoft.com/office/drawing/2014/main" id="{C4235C68-14C6-4CA8-9CC4-55B138233BE4}"/>
              </a:ext>
            </a:extLst>
          </p:cNvPr>
          <p:cNvPicPr>
            <a:picLocks noChangeAspect="1"/>
          </p:cNvPicPr>
          <p:nvPr/>
        </p:nvPicPr>
        <p:blipFill>
          <a:blip r:embed="rId2"/>
          <a:stretch>
            <a:fillRect/>
          </a:stretch>
        </p:blipFill>
        <p:spPr>
          <a:xfrm>
            <a:off x="996735" y="731375"/>
            <a:ext cx="6883360" cy="4342774"/>
          </a:xfrm>
          <a:prstGeom prst="rect">
            <a:avLst/>
          </a:prstGeom>
        </p:spPr>
      </p:pic>
    </p:spTree>
    <p:extLst>
      <p:ext uri="{BB962C8B-B14F-4D97-AF65-F5344CB8AC3E}">
        <p14:creationId xmlns:p14="http://schemas.microsoft.com/office/powerpoint/2010/main" val="188365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Treatment Course</a:t>
            </a:r>
            <a:endParaRPr dirty="0"/>
          </a:p>
        </p:txBody>
      </p:sp>
      <p:sp>
        <p:nvSpPr>
          <p:cNvPr id="96" name="Shape 9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Acute </a:t>
            </a:r>
            <a:endParaRPr sz="1200" dirty="0">
              <a:solidFill>
                <a:schemeClr val="lt2"/>
              </a:solidFill>
              <a:latin typeface="Calibri"/>
              <a:ea typeface="Calibri"/>
              <a:cs typeface="Calibri"/>
              <a:sym typeface="Calibri"/>
            </a:endParaRPr>
          </a:p>
          <a:p>
            <a:pPr marL="88900" marR="88900" lvl="0" indent="0" rtl="0">
              <a:spcBef>
                <a:spcPts val="1600"/>
              </a:spcBef>
              <a:spcAft>
                <a:spcPts val="0"/>
              </a:spcAft>
              <a:buNone/>
            </a:pPr>
            <a:r>
              <a:rPr lang="en" sz="1800" dirty="0">
                <a:solidFill>
                  <a:schemeClr val="lt2"/>
                </a:solidFill>
              </a:rPr>
              <a:t>Generally Clear Diagnosis, </a:t>
            </a:r>
            <a:endParaRPr sz="1800" dirty="0">
              <a:solidFill>
                <a:schemeClr val="lt2"/>
              </a:solidFill>
            </a:endParaRPr>
          </a:p>
          <a:p>
            <a:pPr marL="88900" marR="88900" lvl="0" indent="0" rtl="0">
              <a:spcBef>
                <a:spcPts val="0"/>
              </a:spcBef>
              <a:spcAft>
                <a:spcPts val="0"/>
              </a:spcAft>
              <a:buNone/>
            </a:pPr>
            <a:r>
              <a:rPr lang="en" sz="1800" dirty="0">
                <a:solidFill>
                  <a:schemeClr val="lt2"/>
                </a:solidFill>
              </a:rPr>
              <a:t>Treatment, and Prognosis</a:t>
            </a:r>
            <a:endParaRPr sz="1800" dirty="0">
              <a:solidFill>
                <a:schemeClr val="lt2"/>
              </a:solidFill>
            </a:endParaRPr>
          </a:p>
          <a:p>
            <a:pPr marL="88900" marR="88900" lvl="0" indent="0" rtl="0">
              <a:spcBef>
                <a:spcPts val="0"/>
              </a:spcBef>
              <a:spcAft>
                <a:spcPts val="0"/>
              </a:spcAft>
              <a:buNone/>
            </a:pPr>
            <a:r>
              <a:rPr lang="en" sz="1800" dirty="0">
                <a:solidFill>
                  <a:schemeClr val="lt2"/>
                </a:solidFill>
              </a:rPr>
              <a:t> </a:t>
            </a:r>
            <a:endParaRPr sz="1800" dirty="0">
              <a:solidFill>
                <a:schemeClr val="lt2"/>
              </a:solidFill>
            </a:endParaRPr>
          </a:p>
          <a:p>
            <a:pPr marL="88900" marR="88900" lvl="0" indent="0" rtl="0">
              <a:spcBef>
                <a:spcPts val="0"/>
              </a:spcBef>
              <a:spcAft>
                <a:spcPts val="0"/>
              </a:spcAft>
              <a:buNone/>
            </a:pPr>
            <a:r>
              <a:rPr lang="en" sz="1800" dirty="0">
                <a:solidFill>
                  <a:schemeClr val="lt2"/>
                </a:solidFill>
              </a:rPr>
              <a:t>Medications often helpful</a:t>
            </a:r>
            <a:endParaRPr sz="1800" dirty="0">
              <a:solidFill>
                <a:schemeClr val="lt2"/>
              </a:solidFill>
            </a:endParaRPr>
          </a:p>
          <a:p>
            <a:pPr marL="88900" marR="88900" lvl="0" indent="0" rtl="0">
              <a:spcBef>
                <a:spcPts val="0"/>
              </a:spcBef>
              <a:spcAft>
                <a:spcPts val="0"/>
              </a:spcAft>
              <a:buNone/>
            </a:pPr>
            <a:r>
              <a:rPr lang="en" sz="1800" dirty="0">
                <a:solidFill>
                  <a:schemeClr val="lt2"/>
                </a:solidFill>
              </a:rPr>
              <a:t>Ex. Opiates great for suppressing suffering </a:t>
            </a:r>
            <a:r>
              <a:rPr lang="en" sz="1800" i="1" dirty="0">
                <a:solidFill>
                  <a:schemeClr val="lt2"/>
                </a:solidFill>
              </a:rPr>
              <a:t>for weeks</a:t>
            </a:r>
          </a:p>
          <a:p>
            <a:pPr marL="88900" marR="88900" lvl="0" indent="0" rtl="0">
              <a:spcBef>
                <a:spcPts val="0"/>
              </a:spcBef>
              <a:spcAft>
                <a:spcPts val="0"/>
              </a:spcAft>
              <a:buNone/>
            </a:pPr>
            <a:endParaRPr lang="en" sz="1800" dirty="0">
              <a:solidFill>
                <a:schemeClr val="lt2"/>
              </a:solidFill>
            </a:endParaRPr>
          </a:p>
          <a:p>
            <a:pPr marL="88900" marR="88900" lvl="0" indent="0" rtl="0">
              <a:spcBef>
                <a:spcPts val="0"/>
              </a:spcBef>
              <a:spcAft>
                <a:spcPts val="0"/>
              </a:spcAft>
              <a:buNone/>
            </a:pPr>
            <a:r>
              <a:rPr lang="en" sz="1800" dirty="0">
                <a:solidFill>
                  <a:schemeClr val="lt2"/>
                </a:solidFill>
              </a:rPr>
              <a:t>Early medications helpful for preventing chronic pain</a:t>
            </a:r>
            <a:endParaRPr sz="1800" dirty="0">
              <a:solidFill>
                <a:schemeClr val="lt2"/>
              </a:solidFill>
            </a:endParaRPr>
          </a:p>
          <a:p>
            <a:pPr marL="88900" marR="88900" lvl="0" indent="0" rtl="0">
              <a:spcBef>
                <a:spcPts val="0"/>
              </a:spcBef>
              <a:spcAft>
                <a:spcPts val="0"/>
              </a:spcAft>
              <a:buNone/>
            </a:pPr>
            <a:r>
              <a:rPr lang="en" sz="1800" dirty="0">
                <a:solidFill>
                  <a:schemeClr val="lt2"/>
                </a:solidFill>
              </a:rPr>
              <a:t> </a:t>
            </a:r>
            <a:endParaRPr sz="1800" dirty="0">
              <a:solidFill>
                <a:schemeClr val="lt2"/>
              </a:solidFill>
            </a:endParaRPr>
          </a:p>
          <a:p>
            <a:pPr marL="0" lvl="0" indent="0" rtl="0">
              <a:spcBef>
                <a:spcPts val="0"/>
              </a:spcBef>
              <a:spcAft>
                <a:spcPts val="1600"/>
              </a:spcAft>
              <a:buNone/>
            </a:pPr>
            <a:endParaRPr sz="1800" dirty="0">
              <a:solidFill>
                <a:schemeClr val="lt2"/>
              </a:solidFill>
            </a:endParaRPr>
          </a:p>
        </p:txBody>
      </p:sp>
      <p:sp>
        <p:nvSpPr>
          <p:cNvPr id="97" name="Shape 9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Chronic</a:t>
            </a:r>
            <a:endParaRPr sz="2400" dirty="0"/>
          </a:p>
          <a:p>
            <a:pPr marL="88900" marR="88900" lvl="0" indent="0" rtl="0">
              <a:spcBef>
                <a:spcPts val="1600"/>
              </a:spcBef>
              <a:spcAft>
                <a:spcPts val="0"/>
              </a:spcAft>
              <a:buNone/>
            </a:pPr>
            <a:r>
              <a:rPr lang="en" sz="1800" dirty="0">
                <a:solidFill>
                  <a:schemeClr val="lt2"/>
                </a:solidFill>
              </a:rPr>
              <a:t>Frequently Unclear Diagnosis, Treatment, and Prognosis;  often exclusionary/”trash-can” Dxs;</a:t>
            </a:r>
            <a:endParaRPr sz="1800" dirty="0">
              <a:solidFill>
                <a:schemeClr val="lt2"/>
              </a:solidFill>
            </a:endParaRPr>
          </a:p>
          <a:p>
            <a:pPr marL="88900" marR="88900" lvl="0" indent="0" rtl="0">
              <a:spcBef>
                <a:spcPts val="0"/>
              </a:spcBef>
              <a:spcAft>
                <a:spcPts val="0"/>
              </a:spcAft>
              <a:buNone/>
            </a:pPr>
            <a:r>
              <a:rPr lang="en" dirty="0">
                <a:solidFill>
                  <a:schemeClr val="lt2"/>
                </a:solidFill>
              </a:rPr>
              <a:t>Ex. MRIs show evidence of disc bulge in 39% of asymptomatic 20 year olds, and 96% of asymptomatic 80 year olds</a:t>
            </a:r>
            <a:r>
              <a:rPr lang="en" baseline="30000" dirty="0">
                <a:solidFill>
                  <a:schemeClr val="lt2"/>
                </a:solidFill>
              </a:rPr>
              <a:t>2</a:t>
            </a:r>
            <a:endParaRPr baseline="30000" dirty="0">
              <a:solidFill>
                <a:schemeClr val="lt2"/>
              </a:solidFill>
            </a:endParaRPr>
          </a:p>
          <a:p>
            <a:pPr marL="88900" marR="88900" lvl="0" indent="0" rtl="0">
              <a:spcBef>
                <a:spcPts val="0"/>
              </a:spcBef>
              <a:spcAft>
                <a:spcPts val="0"/>
              </a:spcAft>
              <a:buNone/>
            </a:pPr>
            <a:r>
              <a:rPr lang="en" sz="1800" dirty="0">
                <a:solidFill>
                  <a:schemeClr val="lt2"/>
                </a:solidFill>
              </a:rPr>
              <a:t>Medications can be helpful, but are more complex;</a:t>
            </a:r>
            <a:endParaRPr sz="1800" dirty="0">
              <a:solidFill>
                <a:schemeClr val="lt2"/>
              </a:solidFill>
            </a:endParaRPr>
          </a:p>
          <a:p>
            <a:pPr marL="88900" marR="88900" lvl="0" indent="0" rtl="0">
              <a:spcBef>
                <a:spcPts val="0"/>
              </a:spcBef>
              <a:spcAft>
                <a:spcPts val="0"/>
              </a:spcAft>
              <a:buNone/>
            </a:pPr>
            <a:r>
              <a:rPr lang="en" dirty="0">
                <a:solidFill>
                  <a:schemeClr val="lt2"/>
                </a:solidFill>
              </a:rPr>
              <a:t>Iatrogenesis/Opiate-induced hyperalgesia common</a:t>
            </a:r>
            <a:endParaRPr dirty="0">
              <a:solidFill>
                <a:schemeClr val="lt2"/>
              </a:solidFill>
            </a:endParaRPr>
          </a:p>
          <a:p>
            <a:pPr marL="88900" marR="88900" lvl="0" indent="0" rtl="0">
              <a:spcBef>
                <a:spcPts val="0"/>
              </a:spcBef>
              <a:spcAft>
                <a:spcPts val="0"/>
              </a:spcAft>
              <a:buNone/>
            </a:pPr>
            <a:r>
              <a:rPr lang="en" dirty="0">
                <a:solidFill>
                  <a:schemeClr val="lt2"/>
                </a:solidFill>
              </a:rPr>
              <a:t>Russian Injury story</a:t>
            </a:r>
            <a:endParaRPr dirty="0">
              <a:solidFill>
                <a:schemeClr val="lt2"/>
              </a:solidFill>
            </a:endParaRPr>
          </a:p>
          <a:p>
            <a:pPr marL="88900" marR="88900" lvl="0" indent="0" rtl="0">
              <a:spcBef>
                <a:spcPts val="0"/>
              </a:spcBef>
              <a:spcAft>
                <a:spcPts val="0"/>
              </a:spcAft>
              <a:buNone/>
            </a:pPr>
            <a:endParaRPr sz="1800" dirty="0">
              <a:solidFill>
                <a:schemeClr val="lt2"/>
              </a:solidFill>
            </a:endParaRPr>
          </a:p>
          <a:p>
            <a:pPr marL="0" lvl="0" indent="0" algn="ctr" rtl="0">
              <a:spcBef>
                <a:spcPts val="0"/>
              </a:spcBef>
              <a:spcAft>
                <a:spcPts val="1600"/>
              </a:spcAft>
              <a:buNone/>
            </a:pPr>
            <a:endParaRPr sz="1800" dirty="0">
              <a:solidFill>
                <a:schemeClr val="lt2"/>
              </a:solidFill>
            </a:endParaRPr>
          </a:p>
        </p:txBody>
      </p:sp>
      <p:pic>
        <p:nvPicPr>
          <p:cNvPr id="98" name="Shape 98"/>
          <p:cNvPicPr preferRelativeResize="0"/>
          <p:nvPr/>
        </p:nvPicPr>
        <p:blipFill>
          <a:blip r:embed="rId3">
            <a:alphaModFix/>
          </a:blip>
          <a:stretch>
            <a:fillRect/>
          </a:stretch>
        </p:blipFill>
        <p:spPr>
          <a:xfrm>
            <a:off x="3688550" y="77600"/>
            <a:ext cx="1766901" cy="1766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animEffect transition="in" filter="fade">
                                      <p:cBhvr>
                                        <p:cTn id="7" dur="500"/>
                                        <p:tgtEl>
                                          <p:spTgt spid="9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6">
                                            <p:txEl>
                                              <p:pRg st="2" end="2"/>
                                            </p:txEl>
                                          </p:spTgt>
                                        </p:tgtEl>
                                        <p:attrNameLst>
                                          <p:attrName>style.visibility</p:attrName>
                                        </p:attrNameLst>
                                      </p:cBhvr>
                                      <p:to>
                                        <p:strVal val="visible"/>
                                      </p:to>
                                    </p:set>
                                    <p:animEffect transition="in" filter="fade">
                                      <p:cBhvr>
                                        <p:cTn id="10" dur="500"/>
                                        <p:tgtEl>
                                          <p:spTgt spid="9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6">
                                            <p:txEl>
                                              <p:pRg st="3" end="3"/>
                                            </p:txEl>
                                          </p:spTgt>
                                        </p:tgtEl>
                                        <p:attrNameLst>
                                          <p:attrName>style.visibility</p:attrName>
                                        </p:attrNameLst>
                                      </p:cBhvr>
                                      <p:to>
                                        <p:strVal val="visible"/>
                                      </p:to>
                                    </p:set>
                                    <p:animEffect transition="in" filter="fade">
                                      <p:cBhvr>
                                        <p:cTn id="13" dur="500"/>
                                        <p:tgtEl>
                                          <p:spTgt spid="9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6">
                                            <p:txEl>
                                              <p:pRg st="4" end="4"/>
                                            </p:txEl>
                                          </p:spTgt>
                                        </p:tgtEl>
                                        <p:attrNameLst>
                                          <p:attrName>style.visibility</p:attrName>
                                        </p:attrNameLst>
                                      </p:cBhvr>
                                      <p:to>
                                        <p:strVal val="visible"/>
                                      </p:to>
                                    </p:set>
                                    <p:animEffect transition="in" filter="fade">
                                      <p:cBhvr>
                                        <p:cTn id="16" dur="500"/>
                                        <p:tgtEl>
                                          <p:spTgt spid="96">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6">
                                            <p:txEl>
                                              <p:pRg st="5" end="5"/>
                                            </p:txEl>
                                          </p:spTgt>
                                        </p:tgtEl>
                                        <p:attrNameLst>
                                          <p:attrName>style.visibility</p:attrName>
                                        </p:attrNameLst>
                                      </p:cBhvr>
                                      <p:to>
                                        <p:strVal val="visible"/>
                                      </p:to>
                                    </p:set>
                                    <p:animEffect transition="in" filter="fade">
                                      <p:cBhvr>
                                        <p:cTn id="19" dur="500"/>
                                        <p:tgtEl>
                                          <p:spTgt spid="96">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6">
                                            <p:txEl>
                                              <p:pRg st="7" end="7"/>
                                            </p:txEl>
                                          </p:spTgt>
                                        </p:tgtEl>
                                        <p:attrNameLst>
                                          <p:attrName>style.visibility</p:attrName>
                                        </p:attrNameLst>
                                      </p:cBhvr>
                                      <p:to>
                                        <p:strVal val="visible"/>
                                      </p:to>
                                    </p:set>
                                    <p:animEffect transition="in" filter="fade">
                                      <p:cBhvr>
                                        <p:cTn id="22" dur="500"/>
                                        <p:tgtEl>
                                          <p:spTgt spid="9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
                                            <p:txEl>
                                              <p:pRg st="1" end="1"/>
                                            </p:txEl>
                                          </p:spTgt>
                                        </p:tgtEl>
                                        <p:attrNameLst>
                                          <p:attrName>style.visibility</p:attrName>
                                        </p:attrNameLst>
                                      </p:cBhvr>
                                      <p:to>
                                        <p:strVal val="visible"/>
                                      </p:to>
                                    </p:set>
                                    <p:animEffect transition="in" filter="fade">
                                      <p:cBhvr>
                                        <p:cTn id="27" dur="500"/>
                                        <p:tgtEl>
                                          <p:spTgt spid="97">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7">
                                            <p:txEl>
                                              <p:pRg st="2" end="2"/>
                                            </p:txEl>
                                          </p:spTgt>
                                        </p:tgtEl>
                                        <p:attrNameLst>
                                          <p:attrName>style.visibility</p:attrName>
                                        </p:attrNameLst>
                                      </p:cBhvr>
                                      <p:to>
                                        <p:strVal val="visible"/>
                                      </p:to>
                                    </p:set>
                                    <p:animEffect transition="in" filter="fade">
                                      <p:cBhvr>
                                        <p:cTn id="30" dur="500"/>
                                        <p:tgtEl>
                                          <p:spTgt spid="97">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7">
                                            <p:txEl>
                                              <p:pRg st="3" end="3"/>
                                            </p:txEl>
                                          </p:spTgt>
                                        </p:tgtEl>
                                        <p:attrNameLst>
                                          <p:attrName>style.visibility</p:attrName>
                                        </p:attrNameLst>
                                      </p:cBhvr>
                                      <p:to>
                                        <p:strVal val="visible"/>
                                      </p:to>
                                    </p:set>
                                    <p:animEffect transition="in" filter="fade">
                                      <p:cBhvr>
                                        <p:cTn id="33" dur="500"/>
                                        <p:tgtEl>
                                          <p:spTgt spid="97">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7">
                                            <p:txEl>
                                              <p:pRg st="4" end="4"/>
                                            </p:txEl>
                                          </p:spTgt>
                                        </p:tgtEl>
                                        <p:attrNameLst>
                                          <p:attrName>style.visibility</p:attrName>
                                        </p:attrNameLst>
                                      </p:cBhvr>
                                      <p:to>
                                        <p:strVal val="visible"/>
                                      </p:to>
                                    </p:set>
                                    <p:animEffect transition="in" filter="fade">
                                      <p:cBhvr>
                                        <p:cTn id="36" dur="500"/>
                                        <p:tgtEl>
                                          <p:spTgt spid="97">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7">
                                            <p:txEl>
                                              <p:pRg st="5" end="5"/>
                                            </p:txEl>
                                          </p:spTgt>
                                        </p:tgtEl>
                                        <p:attrNameLst>
                                          <p:attrName>style.visibility</p:attrName>
                                        </p:attrNameLst>
                                      </p:cBhvr>
                                      <p:to>
                                        <p:strVal val="visible"/>
                                      </p:to>
                                    </p:set>
                                    <p:animEffect transition="in" filter="fade">
                                      <p:cBhvr>
                                        <p:cTn id="39" dur="500"/>
                                        <p:tgtEl>
                                          <p:spTgt spid="9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Anticipated Patient Role/Means of Recovery</a:t>
            </a:r>
            <a:endParaRPr/>
          </a:p>
        </p:txBody>
      </p:sp>
      <p:sp>
        <p:nvSpPr>
          <p:cNvPr id="104" name="Shape 10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Acute </a:t>
            </a:r>
            <a:r>
              <a:rPr lang="en" sz="1800" dirty="0">
                <a:solidFill>
                  <a:schemeClr val="lt2"/>
                </a:solidFill>
              </a:rPr>
              <a:t> </a:t>
            </a:r>
            <a:endParaRPr sz="1800" dirty="0">
              <a:solidFill>
                <a:schemeClr val="lt2"/>
              </a:solidFill>
            </a:endParaRPr>
          </a:p>
          <a:p>
            <a:pPr marL="88900" marR="88900" lvl="0" indent="0" rtl="0">
              <a:spcBef>
                <a:spcPts val="1600"/>
              </a:spcBef>
              <a:spcAft>
                <a:spcPts val="0"/>
              </a:spcAft>
              <a:buNone/>
            </a:pPr>
            <a:r>
              <a:rPr lang="en" sz="1800" dirty="0">
                <a:solidFill>
                  <a:schemeClr val="lt2"/>
                </a:solidFill>
              </a:rPr>
              <a:t>Passive- Patient as Machine</a:t>
            </a:r>
            <a:endParaRPr sz="1800" dirty="0">
              <a:solidFill>
                <a:schemeClr val="lt2"/>
              </a:solidFill>
            </a:endParaRPr>
          </a:p>
          <a:p>
            <a:pPr marL="88900" marR="88900" lvl="0" indent="0" rtl="0">
              <a:spcBef>
                <a:spcPts val="0"/>
              </a:spcBef>
              <a:spcAft>
                <a:spcPts val="0"/>
              </a:spcAft>
              <a:buNone/>
            </a:pPr>
            <a:r>
              <a:rPr lang="en" sz="1800" dirty="0">
                <a:solidFill>
                  <a:schemeClr val="lt2"/>
                </a:solidFill>
              </a:rPr>
              <a:t> </a:t>
            </a:r>
            <a:endParaRPr sz="1800" dirty="0">
              <a:solidFill>
                <a:schemeClr val="lt2"/>
              </a:solidFill>
            </a:endParaRPr>
          </a:p>
          <a:p>
            <a:pPr marL="88900" marR="88900" lvl="0" indent="0" rtl="0">
              <a:spcBef>
                <a:spcPts val="0"/>
              </a:spcBef>
              <a:spcAft>
                <a:spcPts val="0"/>
              </a:spcAft>
              <a:buNone/>
            </a:pPr>
            <a:r>
              <a:rPr lang="en" sz="1800" dirty="0">
                <a:solidFill>
                  <a:schemeClr val="lt2"/>
                </a:solidFill>
              </a:rPr>
              <a:t>Rest and Time</a:t>
            </a:r>
            <a:endParaRPr sz="1800" dirty="0">
              <a:solidFill>
                <a:schemeClr val="lt2"/>
              </a:solidFill>
            </a:endParaRPr>
          </a:p>
          <a:p>
            <a:pPr marL="88900" marR="88900" lvl="0" indent="0" rtl="0">
              <a:spcBef>
                <a:spcPts val="0"/>
              </a:spcBef>
              <a:spcAft>
                <a:spcPts val="0"/>
              </a:spcAft>
              <a:buNone/>
            </a:pPr>
            <a:r>
              <a:rPr lang="en" sz="1800" dirty="0">
                <a:solidFill>
                  <a:schemeClr val="lt2"/>
                </a:solidFill>
              </a:rPr>
              <a:t> </a:t>
            </a:r>
            <a:endParaRPr sz="1800" dirty="0">
              <a:solidFill>
                <a:schemeClr val="lt2"/>
              </a:solidFill>
            </a:endParaRPr>
          </a:p>
          <a:p>
            <a:pPr marL="0" lvl="0" indent="0" rtl="0">
              <a:spcBef>
                <a:spcPts val="0"/>
              </a:spcBef>
              <a:spcAft>
                <a:spcPts val="1600"/>
              </a:spcAft>
              <a:buNone/>
            </a:pPr>
            <a:endParaRPr sz="1800" dirty="0">
              <a:solidFill>
                <a:schemeClr val="lt2"/>
              </a:solidFill>
            </a:endParaRPr>
          </a:p>
        </p:txBody>
      </p:sp>
      <p:sp>
        <p:nvSpPr>
          <p:cNvPr id="105" name="Shape 10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Chronic</a:t>
            </a:r>
            <a:endParaRPr sz="2400" dirty="0"/>
          </a:p>
          <a:p>
            <a:pPr marL="88900" marR="88900" lvl="0" indent="0" rtl="0">
              <a:spcBef>
                <a:spcPts val="1600"/>
              </a:spcBef>
              <a:spcAft>
                <a:spcPts val="0"/>
              </a:spcAft>
              <a:buNone/>
            </a:pPr>
            <a:r>
              <a:rPr lang="en" sz="1800" dirty="0">
                <a:solidFill>
                  <a:schemeClr val="lt2"/>
                </a:solidFill>
              </a:rPr>
              <a:t>Must become active, well-informed; </a:t>
            </a:r>
          </a:p>
          <a:p>
            <a:pPr marL="88900" marR="88900" lvl="0" indent="0" rtl="0">
              <a:spcBef>
                <a:spcPts val="1600"/>
              </a:spcBef>
              <a:spcAft>
                <a:spcPts val="0"/>
              </a:spcAft>
              <a:buNone/>
            </a:pPr>
            <a:r>
              <a:rPr lang="en" sz="1800" dirty="0">
                <a:solidFill>
                  <a:schemeClr val="lt2"/>
                </a:solidFill>
              </a:rPr>
              <a:t>Patient as Garden</a:t>
            </a:r>
            <a:endParaRPr sz="1800" dirty="0">
              <a:solidFill>
                <a:schemeClr val="lt2"/>
              </a:solidFill>
            </a:endParaRPr>
          </a:p>
          <a:p>
            <a:pPr marL="88900" marR="88900" lvl="0" indent="0" rtl="0">
              <a:spcBef>
                <a:spcPts val="0"/>
              </a:spcBef>
              <a:spcAft>
                <a:spcPts val="0"/>
              </a:spcAft>
              <a:buNone/>
            </a:pPr>
            <a:r>
              <a:rPr lang="en" sz="1800" dirty="0">
                <a:solidFill>
                  <a:schemeClr val="lt2"/>
                </a:solidFill>
              </a:rPr>
              <a:t> </a:t>
            </a:r>
            <a:endParaRPr sz="1800" dirty="0">
              <a:solidFill>
                <a:schemeClr val="lt2"/>
              </a:solidFill>
            </a:endParaRPr>
          </a:p>
          <a:p>
            <a:pPr marL="88900" marR="88900" lvl="0" indent="0" rtl="0">
              <a:spcBef>
                <a:spcPts val="0"/>
              </a:spcBef>
              <a:spcAft>
                <a:spcPts val="0"/>
              </a:spcAft>
              <a:buNone/>
            </a:pPr>
            <a:r>
              <a:rPr lang="en" sz="1800" dirty="0">
                <a:solidFill>
                  <a:schemeClr val="lt2"/>
                </a:solidFill>
              </a:rPr>
              <a:t>Adequate balance of rest and activity, with exposure-response prevention to movement</a:t>
            </a:r>
            <a:endParaRPr sz="1800" dirty="0">
              <a:solidFill>
                <a:schemeClr val="lt2"/>
              </a:solidFill>
            </a:endParaRPr>
          </a:p>
          <a:p>
            <a:pPr marL="88900" marR="88900" lvl="0" indent="0" rtl="0">
              <a:spcBef>
                <a:spcPts val="0"/>
              </a:spcBef>
              <a:spcAft>
                <a:spcPts val="0"/>
              </a:spcAft>
              <a:buNone/>
            </a:pPr>
            <a:r>
              <a:rPr lang="en" sz="1800" dirty="0">
                <a:solidFill>
                  <a:schemeClr val="lt2"/>
                </a:solidFill>
              </a:rPr>
              <a:t> </a:t>
            </a:r>
            <a:endParaRPr sz="1800" dirty="0">
              <a:solidFill>
                <a:schemeClr val="lt2"/>
              </a:solidFill>
            </a:endParaRPr>
          </a:p>
          <a:p>
            <a:pPr marL="0" lvl="0" indent="0" algn="ctr" rtl="0">
              <a:spcBef>
                <a:spcPts val="0"/>
              </a:spcBef>
              <a:spcAft>
                <a:spcPts val="1600"/>
              </a:spcAft>
              <a:buNone/>
            </a:pPr>
            <a:endParaRPr sz="1800" dirty="0">
              <a:solidFill>
                <a:schemeClr val="l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xEl>
                                              <p:pRg st="1" end="1"/>
                                            </p:txEl>
                                          </p:spTgt>
                                        </p:tgtEl>
                                        <p:attrNameLst>
                                          <p:attrName>style.visibility</p:attrName>
                                        </p:attrNameLst>
                                      </p:cBhvr>
                                      <p:to>
                                        <p:strVal val="visible"/>
                                      </p:to>
                                    </p:set>
                                    <p:animEffect transition="in" filter="fade">
                                      <p:cBhvr>
                                        <p:cTn id="7" dur="500"/>
                                        <p:tgtEl>
                                          <p:spTgt spid="10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4">
                                            <p:txEl>
                                              <p:pRg st="2" end="2"/>
                                            </p:txEl>
                                          </p:spTgt>
                                        </p:tgtEl>
                                        <p:attrNameLst>
                                          <p:attrName>style.visibility</p:attrName>
                                        </p:attrNameLst>
                                      </p:cBhvr>
                                      <p:to>
                                        <p:strVal val="visible"/>
                                      </p:to>
                                    </p:set>
                                    <p:animEffect transition="in" filter="fade">
                                      <p:cBhvr>
                                        <p:cTn id="10" dur="500"/>
                                        <p:tgtEl>
                                          <p:spTgt spid="10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4">
                                            <p:txEl>
                                              <p:pRg st="3" end="3"/>
                                            </p:txEl>
                                          </p:spTgt>
                                        </p:tgtEl>
                                        <p:attrNameLst>
                                          <p:attrName>style.visibility</p:attrName>
                                        </p:attrNameLst>
                                      </p:cBhvr>
                                      <p:to>
                                        <p:strVal val="visible"/>
                                      </p:to>
                                    </p:set>
                                    <p:animEffect transition="in" filter="fade">
                                      <p:cBhvr>
                                        <p:cTn id="13" dur="500"/>
                                        <p:tgtEl>
                                          <p:spTgt spid="10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5">
                                            <p:txEl>
                                              <p:pRg st="1" end="1"/>
                                            </p:txEl>
                                          </p:spTgt>
                                        </p:tgtEl>
                                        <p:attrNameLst>
                                          <p:attrName>style.visibility</p:attrName>
                                        </p:attrNameLst>
                                      </p:cBhvr>
                                      <p:to>
                                        <p:strVal val="visible"/>
                                      </p:to>
                                    </p:set>
                                    <p:animEffect transition="in" filter="fade">
                                      <p:cBhvr>
                                        <p:cTn id="18" dur="500"/>
                                        <p:tgtEl>
                                          <p:spTgt spid="105">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5">
                                            <p:txEl>
                                              <p:pRg st="2" end="2"/>
                                            </p:txEl>
                                          </p:spTgt>
                                        </p:tgtEl>
                                        <p:attrNameLst>
                                          <p:attrName>style.visibility</p:attrName>
                                        </p:attrNameLst>
                                      </p:cBhvr>
                                      <p:to>
                                        <p:strVal val="visible"/>
                                      </p:to>
                                    </p:set>
                                    <p:animEffect transition="in" filter="fade">
                                      <p:cBhvr>
                                        <p:cTn id="21" dur="500"/>
                                        <p:tgtEl>
                                          <p:spTgt spid="105">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5">
                                            <p:txEl>
                                              <p:pRg st="3" end="3"/>
                                            </p:txEl>
                                          </p:spTgt>
                                        </p:tgtEl>
                                        <p:attrNameLst>
                                          <p:attrName>style.visibility</p:attrName>
                                        </p:attrNameLst>
                                      </p:cBhvr>
                                      <p:to>
                                        <p:strVal val="visible"/>
                                      </p:to>
                                    </p:set>
                                    <p:animEffect transition="in" filter="fade">
                                      <p:cBhvr>
                                        <p:cTn id="24" dur="500"/>
                                        <p:tgtEl>
                                          <p:spTgt spid="105">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5">
                                            <p:txEl>
                                              <p:pRg st="4" end="4"/>
                                            </p:txEl>
                                          </p:spTgt>
                                        </p:tgtEl>
                                        <p:attrNameLst>
                                          <p:attrName>style.visibility</p:attrName>
                                        </p:attrNameLst>
                                      </p:cBhvr>
                                      <p:to>
                                        <p:strVal val="visible"/>
                                      </p:to>
                                    </p:set>
                                    <p:animEffect transition="in" filter="fade">
                                      <p:cBhvr>
                                        <p:cTn id="27" dur="500"/>
                                        <p:tgtEl>
                                          <p:spTgt spid="1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Social Support</a:t>
            </a:r>
            <a:endParaRPr/>
          </a:p>
        </p:txBody>
      </p:sp>
      <p:sp>
        <p:nvSpPr>
          <p:cNvPr id="111" name="Shape 11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Acute </a:t>
            </a:r>
            <a:r>
              <a:rPr lang="en" sz="1800" dirty="0">
                <a:solidFill>
                  <a:schemeClr val="lt2"/>
                </a:solidFill>
              </a:rPr>
              <a:t> </a:t>
            </a:r>
            <a:endParaRPr sz="1800" dirty="0">
              <a:solidFill>
                <a:schemeClr val="lt2"/>
              </a:solidFill>
            </a:endParaRPr>
          </a:p>
          <a:p>
            <a:pPr marL="88900" marR="88900" lvl="0" indent="0" rtl="0">
              <a:spcBef>
                <a:spcPts val="1600"/>
              </a:spcBef>
              <a:spcAft>
                <a:spcPts val="0"/>
              </a:spcAft>
              <a:buNone/>
            </a:pPr>
            <a:r>
              <a:rPr lang="en" sz="1800" dirty="0">
                <a:solidFill>
                  <a:schemeClr val="lt2"/>
                </a:solidFill>
              </a:rPr>
              <a:t>The conditions are often visible.</a:t>
            </a:r>
            <a:endParaRPr sz="1800" dirty="0">
              <a:solidFill>
                <a:schemeClr val="lt2"/>
              </a:solidFill>
            </a:endParaRPr>
          </a:p>
          <a:p>
            <a:pPr marL="88900" marR="88900" lvl="0" indent="0" rtl="0">
              <a:spcBef>
                <a:spcPts val="0"/>
              </a:spcBef>
              <a:spcAft>
                <a:spcPts val="0"/>
              </a:spcAft>
              <a:buNone/>
            </a:pPr>
            <a:endParaRPr sz="1800" dirty="0">
              <a:solidFill>
                <a:schemeClr val="lt2"/>
              </a:solidFill>
            </a:endParaRPr>
          </a:p>
          <a:p>
            <a:pPr marL="88900" marR="88900" lvl="0" indent="0" rtl="0">
              <a:spcBef>
                <a:spcPts val="0"/>
              </a:spcBef>
              <a:spcAft>
                <a:spcPts val="0"/>
              </a:spcAft>
              <a:buNone/>
            </a:pPr>
            <a:r>
              <a:rPr lang="en" sz="1800" dirty="0">
                <a:solidFill>
                  <a:schemeClr val="lt2"/>
                </a:solidFill>
              </a:rPr>
              <a:t>Social scripts are relatively easy</a:t>
            </a:r>
            <a:endParaRPr sz="1800" dirty="0">
              <a:solidFill>
                <a:schemeClr val="lt2"/>
              </a:solidFill>
            </a:endParaRPr>
          </a:p>
          <a:p>
            <a:pPr marL="88900" marR="88900" lvl="0" indent="0" rtl="0">
              <a:spcBef>
                <a:spcPts val="0"/>
              </a:spcBef>
              <a:spcAft>
                <a:spcPts val="0"/>
              </a:spcAft>
              <a:buNone/>
            </a:pPr>
            <a:r>
              <a:rPr lang="en" sz="1800" dirty="0">
                <a:solidFill>
                  <a:schemeClr val="lt2"/>
                </a:solidFill>
              </a:rPr>
              <a:t>(e.g. what do you say to someone wearing a cast)</a:t>
            </a:r>
            <a:endParaRPr sz="1800" dirty="0">
              <a:solidFill>
                <a:schemeClr val="lt2"/>
              </a:solidFill>
            </a:endParaRPr>
          </a:p>
          <a:p>
            <a:pPr marL="88900" marR="88900" lvl="0" indent="0" rtl="0">
              <a:spcBef>
                <a:spcPts val="0"/>
              </a:spcBef>
              <a:spcAft>
                <a:spcPts val="0"/>
              </a:spcAft>
              <a:buNone/>
            </a:pPr>
            <a:endParaRPr sz="1800" dirty="0">
              <a:solidFill>
                <a:schemeClr val="lt2"/>
              </a:solidFill>
            </a:endParaRPr>
          </a:p>
          <a:p>
            <a:pPr marL="88900" marR="88900" lvl="0" indent="0" rtl="0">
              <a:spcBef>
                <a:spcPts val="0"/>
              </a:spcBef>
              <a:spcAft>
                <a:spcPts val="0"/>
              </a:spcAft>
              <a:buNone/>
            </a:pPr>
            <a:r>
              <a:rPr lang="en" sz="1800" dirty="0">
                <a:solidFill>
                  <a:schemeClr val="lt2"/>
                </a:solidFill>
              </a:rPr>
              <a:t>Social support often increases</a:t>
            </a:r>
            <a:endParaRPr sz="1800" dirty="0">
              <a:solidFill>
                <a:schemeClr val="lt2"/>
              </a:solidFill>
            </a:endParaRPr>
          </a:p>
          <a:p>
            <a:pPr marL="88900" marR="88900" lvl="0" indent="0" rtl="0">
              <a:spcBef>
                <a:spcPts val="0"/>
              </a:spcBef>
              <a:spcAft>
                <a:spcPts val="0"/>
              </a:spcAft>
              <a:buNone/>
            </a:pPr>
            <a:r>
              <a:rPr lang="en" sz="1800" dirty="0">
                <a:solidFill>
                  <a:schemeClr val="lt2"/>
                </a:solidFill>
              </a:rPr>
              <a:t>Time-limited, most people can have resilience</a:t>
            </a:r>
            <a:endParaRPr sz="1800" dirty="0">
              <a:solidFill>
                <a:schemeClr val="lt2"/>
              </a:solidFill>
            </a:endParaRPr>
          </a:p>
          <a:p>
            <a:pPr marL="0" lvl="0" indent="0" rtl="0">
              <a:spcBef>
                <a:spcPts val="0"/>
              </a:spcBef>
              <a:spcAft>
                <a:spcPts val="1600"/>
              </a:spcAft>
              <a:buNone/>
            </a:pPr>
            <a:endParaRPr sz="1800" dirty="0">
              <a:solidFill>
                <a:schemeClr val="lt2"/>
              </a:solidFill>
            </a:endParaRPr>
          </a:p>
        </p:txBody>
      </p:sp>
      <p:sp>
        <p:nvSpPr>
          <p:cNvPr id="112" name="Shape 11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Chronic</a:t>
            </a:r>
            <a:endParaRPr sz="2400" dirty="0"/>
          </a:p>
          <a:p>
            <a:pPr marL="88900" marR="88900" lvl="0" indent="0" rtl="0">
              <a:spcBef>
                <a:spcPts val="1600"/>
              </a:spcBef>
              <a:spcAft>
                <a:spcPts val="0"/>
              </a:spcAft>
              <a:buNone/>
            </a:pPr>
            <a:r>
              <a:rPr lang="en" sz="1800" dirty="0">
                <a:solidFill>
                  <a:schemeClr val="lt2"/>
                </a:solidFill>
              </a:rPr>
              <a:t>The conditions are often invisible</a:t>
            </a:r>
            <a:endParaRPr sz="1800" dirty="0">
              <a:solidFill>
                <a:schemeClr val="lt2"/>
              </a:solidFill>
            </a:endParaRPr>
          </a:p>
          <a:p>
            <a:pPr marL="88900" marR="88900" lvl="0" indent="0" rtl="0">
              <a:spcBef>
                <a:spcPts val="0"/>
              </a:spcBef>
              <a:spcAft>
                <a:spcPts val="0"/>
              </a:spcAft>
              <a:buNone/>
            </a:pPr>
            <a:r>
              <a:rPr lang="en" sz="1800" dirty="0">
                <a:solidFill>
                  <a:schemeClr val="lt2"/>
                </a:solidFill>
              </a:rPr>
              <a:t> </a:t>
            </a:r>
            <a:endParaRPr sz="1800" dirty="0">
              <a:solidFill>
                <a:schemeClr val="lt2"/>
              </a:solidFill>
            </a:endParaRPr>
          </a:p>
          <a:p>
            <a:pPr marL="88900" marR="88900" lvl="0" indent="0" rtl="0">
              <a:spcBef>
                <a:spcPts val="0"/>
              </a:spcBef>
              <a:spcAft>
                <a:spcPts val="0"/>
              </a:spcAft>
              <a:buNone/>
            </a:pPr>
            <a:r>
              <a:rPr lang="en" sz="1800" dirty="0">
                <a:solidFill>
                  <a:schemeClr val="lt2"/>
                </a:solidFill>
              </a:rPr>
              <a:t>Social scripts are relatively complex</a:t>
            </a:r>
            <a:endParaRPr sz="1800" dirty="0">
              <a:solidFill>
                <a:schemeClr val="lt2"/>
              </a:solidFill>
            </a:endParaRPr>
          </a:p>
          <a:p>
            <a:pPr marL="88900" marR="88900" lvl="0" indent="0" rtl="0">
              <a:spcBef>
                <a:spcPts val="0"/>
              </a:spcBef>
              <a:spcAft>
                <a:spcPts val="0"/>
              </a:spcAft>
              <a:buNone/>
            </a:pPr>
            <a:r>
              <a:rPr lang="en" sz="1800" dirty="0">
                <a:solidFill>
                  <a:schemeClr val="lt2"/>
                </a:solidFill>
              </a:rPr>
              <a:t>(e.g. what do you say to someone who has cancelled plans, again). </a:t>
            </a:r>
            <a:endParaRPr sz="1800" dirty="0">
              <a:solidFill>
                <a:schemeClr val="lt2"/>
              </a:solidFill>
            </a:endParaRPr>
          </a:p>
          <a:p>
            <a:pPr marL="88900" marR="88900" lvl="0" indent="0" rtl="0">
              <a:spcBef>
                <a:spcPts val="0"/>
              </a:spcBef>
              <a:spcAft>
                <a:spcPts val="0"/>
              </a:spcAft>
              <a:buNone/>
            </a:pPr>
            <a:endParaRPr sz="1800" dirty="0">
              <a:solidFill>
                <a:schemeClr val="lt2"/>
              </a:solidFill>
            </a:endParaRPr>
          </a:p>
          <a:p>
            <a:pPr marL="88900" marR="88900" lvl="0" indent="0" rtl="0">
              <a:spcBef>
                <a:spcPts val="0"/>
              </a:spcBef>
              <a:spcAft>
                <a:spcPts val="0"/>
              </a:spcAft>
              <a:buNone/>
            </a:pPr>
            <a:r>
              <a:rPr lang="en" sz="1800" dirty="0">
                <a:solidFill>
                  <a:schemeClr val="lt2"/>
                </a:solidFill>
              </a:rPr>
              <a:t>Social support is variable;  Isolation is common; peripheral support dwindles; proximal support increases, may be in coregulation with patient</a:t>
            </a:r>
            <a:endParaRPr sz="1800" dirty="0">
              <a:solidFill>
                <a:schemeClr val="lt2"/>
              </a:solidFill>
            </a:endParaRPr>
          </a:p>
          <a:p>
            <a:pPr marL="0" lvl="0" indent="0" algn="ctr" rtl="0">
              <a:spcBef>
                <a:spcPts val="0"/>
              </a:spcBef>
              <a:spcAft>
                <a:spcPts val="1600"/>
              </a:spcAft>
              <a:buNone/>
            </a:pPr>
            <a:endParaRPr sz="1800" dirty="0">
              <a:solidFill>
                <a:schemeClr val="lt2"/>
              </a:solidFill>
            </a:endParaRPr>
          </a:p>
        </p:txBody>
      </p:sp>
      <p:pic>
        <p:nvPicPr>
          <p:cNvPr id="113" name="Shape 113"/>
          <p:cNvPicPr preferRelativeResize="0"/>
          <p:nvPr/>
        </p:nvPicPr>
        <p:blipFill>
          <a:blip r:embed="rId3">
            <a:alphaModFix/>
          </a:blip>
          <a:stretch>
            <a:fillRect/>
          </a:stretch>
        </p:blipFill>
        <p:spPr>
          <a:xfrm>
            <a:off x="3333750" y="67006"/>
            <a:ext cx="2476500" cy="13287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xEl>
                                              <p:pRg st="1" end="1"/>
                                            </p:txEl>
                                          </p:spTgt>
                                        </p:tgtEl>
                                        <p:attrNameLst>
                                          <p:attrName>style.visibility</p:attrName>
                                        </p:attrNameLst>
                                      </p:cBhvr>
                                      <p:to>
                                        <p:strVal val="visible"/>
                                      </p:to>
                                    </p:set>
                                    <p:animEffect transition="in" filter="fade">
                                      <p:cBhvr>
                                        <p:cTn id="7" dur="500"/>
                                        <p:tgtEl>
                                          <p:spTgt spid="1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1">
                                            <p:txEl>
                                              <p:pRg st="3" end="3"/>
                                            </p:txEl>
                                          </p:spTgt>
                                        </p:tgtEl>
                                        <p:attrNameLst>
                                          <p:attrName>style.visibility</p:attrName>
                                        </p:attrNameLst>
                                      </p:cBhvr>
                                      <p:to>
                                        <p:strVal val="visible"/>
                                      </p:to>
                                    </p:set>
                                    <p:animEffect transition="in" filter="fade">
                                      <p:cBhvr>
                                        <p:cTn id="10" dur="500"/>
                                        <p:tgtEl>
                                          <p:spTgt spid="111">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1">
                                            <p:txEl>
                                              <p:pRg st="4" end="4"/>
                                            </p:txEl>
                                          </p:spTgt>
                                        </p:tgtEl>
                                        <p:attrNameLst>
                                          <p:attrName>style.visibility</p:attrName>
                                        </p:attrNameLst>
                                      </p:cBhvr>
                                      <p:to>
                                        <p:strVal val="visible"/>
                                      </p:to>
                                    </p:set>
                                    <p:animEffect transition="in" filter="fade">
                                      <p:cBhvr>
                                        <p:cTn id="13" dur="500"/>
                                        <p:tgtEl>
                                          <p:spTgt spid="111">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1">
                                            <p:txEl>
                                              <p:pRg st="6" end="6"/>
                                            </p:txEl>
                                          </p:spTgt>
                                        </p:tgtEl>
                                        <p:attrNameLst>
                                          <p:attrName>style.visibility</p:attrName>
                                        </p:attrNameLst>
                                      </p:cBhvr>
                                      <p:to>
                                        <p:strVal val="visible"/>
                                      </p:to>
                                    </p:set>
                                    <p:animEffect transition="in" filter="fade">
                                      <p:cBhvr>
                                        <p:cTn id="16" dur="500"/>
                                        <p:tgtEl>
                                          <p:spTgt spid="111">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1">
                                            <p:txEl>
                                              <p:pRg st="7" end="7"/>
                                            </p:txEl>
                                          </p:spTgt>
                                        </p:tgtEl>
                                        <p:attrNameLst>
                                          <p:attrName>style.visibility</p:attrName>
                                        </p:attrNameLst>
                                      </p:cBhvr>
                                      <p:to>
                                        <p:strVal val="visible"/>
                                      </p:to>
                                    </p:set>
                                    <p:animEffect transition="in" filter="fade">
                                      <p:cBhvr>
                                        <p:cTn id="19" dur="500"/>
                                        <p:tgtEl>
                                          <p:spTgt spid="111">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2">
                                            <p:txEl>
                                              <p:pRg st="1" end="1"/>
                                            </p:txEl>
                                          </p:spTgt>
                                        </p:tgtEl>
                                        <p:attrNameLst>
                                          <p:attrName>style.visibility</p:attrName>
                                        </p:attrNameLst>
                                      </p:cBhvr>
                                      <p:to>
                                        <p:strVal val="visible"/>
                                      </p:to>
                                    </p:set>
                                    <p:animEffect transition="in" filter="fade">
                                      <p:cBhvr>
                                        <p:cTn id="24" dur="500"/>
                                        <p:tgtEl>
                                          <p:spTgt spid="112">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2">
                                            <p:txEl>
                                              <p:pRg st="2" end="2"/>
                                            </p:txEl>
                                          </p:spTgt>
                                        </p:tgtEl>
                                        <p:attrNameLst>
                                          <p:attrName>style.visibility</p:attrName>
                                        </p:attrNameLst>
                                      </p:cBhvr>
                                      <p:to>
                                        <p:strVal val="visible"/>
                                      </p:to>
                                    </p:set>
                                    <p:animEffect transition="in" filter="fade">
                                      <p:cBhvr>
                                        <p:cTn id="27" dur="500"/>
                                        <p:tgtEl>
                                          <p:spTgt spid="112">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2">
                                            <p:txEl>
                                              <p:pRg st="3" end="3"/>
                                            </p:txEl>
                                          </p:spTgt>
                                        </p:tgtEl>
                                        <p:attrNameLst>
                                          <p:attrName>style.visibility</p:attrName>
                                        </p:attrNameLst>
                                      </p:cBhvr>
                                      <p:to>
                                        <p:strVal val="visible"/>
                                      </p:to>
                                    </p:set>
                                    <p:animEffect transition="in" filter="fade">
                                      <p:cBhvr>
                                        <p:cTn id="30" dur="500"/>
                                        <p:tgtEl>
                                          <p:spTgt spid="112">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12">
                                            <p:txEl>
                                              <p:pRg st="4" end="4"/>
                                            </p:txEl>
                                          </p:spTgt>
                                        </p:tgtEl>
                                        <p:attrNameLst>
                                          <p:attrName>style.visibility</p:attrName>
                                        </p:attrNameLst>
                                      </p:cBhvr>
                                      <p:to>
                                        <p:strVal val="visible"/>
                                      </p:to>
                                    </p:set>
                                    <p:animEffect transition="in" filter="fade">
                                      <p:cBhvr>
                                        <p:cTn id="33" dur="500"/>
                                        <p:tgtEl>
                                          <p:spTgt spid="112">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12">
                                            <p:txEl>
                                              <p:pRg st="6" end="6"/>
                                            </p:txEl>
                                          </p:spTgt>
                                        </p:tgtEl>
                                        <p:attrNameLst>
                                          <p:attrName>style.visibility</p:attrName>
                                        </p:attrNameLst>
                                      </p:cBhvr>
                                      <p:to>
                                        <p:strVal val="visible"/>
                                      </p:to>
                                    </p:set>
                                    <p:animEffect transition="in" filter="fade">
                                      <p:cBhvr>
                                        <p:cTn id="36" dur="500"/>
                                        <p:tgtEl>
                                          <p:spTgt spid="1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TotalTime>
  <Words>1695</Words>
  <Application>Microsoft Office PowerPoint</Application>
  <PresentationFormat>On-screen Show (16:9)</PresentationFormat>
  <Paragraphs>197</Paragraphs>
  <Slides>21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Times New Roman</vt:lpstr>
      <vt:lpstr>Oswald</vt:lpstr>
      <vt:lpstr>Average</vt:lpstr>
      <vt:lpstr>Arial</vt:lpstr>
      <vt:lpstr>Slate</vt:lpstr>
      <vt:lpstr>Chronic Pain 101</vt:lpstr>
      <vt:lpstr>Examples</vt:lpstr>
      <vt:lpstr>Duration</vt:lpstr>
      <vt:lpstr>Prevalence</vt:lpstr>
      <vt:lpstr>Function</vt:lpstr>
      <vt:lpstr>Challenging the Mind-Body Divide</vt:lpstr>
      <vt:lpstr>Treatment Course</vt:lpstr>
      <vt:lpstr>Anticipated Patient Role/Means of Recovery</vt:lpstr>
      <vt:lpstr>Social Support</vt:lpstr>
      <vt:lpstr>Mental Health</vt:lpstr>
      <vt:lpstr>Mental Health- Causality</vt:lpstr>
      <vt:lpstr>Mental Health- Causality</vt:lpstr>
      <vt:lpstr>Mental Health- Causality</vt:lpstr>
      <vt:lpstr>Integrative Pain Treatment- Four Buckets</vt:lpstr>
      <vt:lpstr>Reconditioning</vt:lpstr>
      <vt:lpstr>Reconditioning-  Yoga</vt:lpstr>
      <vt:lpstr>Reconditioning-  Yoga</vt:lpstr>
      <vt:lpstr>Internal/Stress Management</vt:lpstr>
      <vt:lpstr>External/Manipulative</vt:lpstr>
      <vt:lpstr>Biochemical</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Pain 101</dc:title>
  <cp:lastModifiedBy>Will Hamilton</cp:lastModifiedBy>
  <cp:revision>21</cp:revision>
  <dcterms:modified xsi:type="dcterms:W3CDTF">2019-03-15T11:11:06Z</dcterms:modified>
</cp:coreProperties>
</file>